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05" r:id="rId1"/>
    <p:sldMasterId id="2147483717" r:id="rId2"/>
  </p:sldMasterIdLst>
  <p:notesMasterIdLst>
    <p:notesMasterId r:id="rId33"/>
  </p:notesMasterIdLst>
  <p:sldIdLst>
    <p:sldId id="256" r:id="rId3"/>
    <p:sldId id="306" r:id="rId4"/>
    <p:sldId id="305" r:id="rId5"/>
    <p:sldId id="307" r:id="rId6"/>
    <p:sldId id="308" r:id="rId7"/>
    <p:sldId id="309" r:id="rId8"/>
    <p:sldId id="265" r:id="rId9"/>
    <p:sldId id="267" r:id="rId10"/>
    <p:sldId id="276" r:id="rId11"/>
    <p:sldId id="266" r:id="rId12"/>
    <p:sldId id="311" r:id="rId13"/>
    <p:sldId id="286" r:id="rId14"/>
    <p:sldId id="287" r:id="rId15"/>
    <p:sldId id="288" r:id="rId16"/>
    <p:sldId id="289" r:id="rId17"/>
    <p:sldId id="290" r:id="rId18"/>
    <p:sldId id="293" r:id="rId19"/>
    <p:sldId id="298" r:id="rId20"/>
    <p:sldId id="295" r:id="rId21"/>
    <p:sldId id="292" r:id="rId22"/>
    <p:sldId id="291" r:id="rId23"/>
    <p:sldId id="297" r:id="rId24"/>
    <p:sldId id="296" r:id="rId25"/>
    <p:sldId id="299" r:id="rId26"/>
    <p:sldId id="300" r:id="rId27"/>
    <p:sldId id="301" r:id="rId28"/>
    <p:sldId id="310" r:id="rId29"/>
    <p:sldId id="302" r:id="rId30"/>
    <p:sldId id="303" r:id="rId31"/>
    <p:sldId id="30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it Kazado" initials="AK" lastIdx="1" clrIdx="0">
    <p:extLst>
      <p:ext uri="{19B8F6BF-5375-455C-9EA6-DF929625EA0E}">
        <p15:presenceInfo xmlns:p15="http://schemas.microsoft.com/office/powerpoint/2012/main" userId="Amit Kazad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A2E5C454-B9CA-400A-BEE4-B56F032D5414}" type="datetimeFigureOut">
              <a:rPr lang="en-IL" smtClean="0"/>
              <a:t>01/23/2020</a:t>
            </a:fld>
            <a:endParaRPr lang="en-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en-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315938FE-F3BD-4663-A264-274DDA7D0DCD}" type="slidenum">
              <a:rPr lang="en-IL" smtClean="0"/>
              <a:t>‹#›</a:t>
            </a:fld>
            <a:endParaRPr lang="en-IL"/>
          </a:p>
        </p:txBody>
      </p:sp>
    </p:spTree>
    <p:extLst>
      <p:ext uri="{BB962C8B-B14F-4D97-AF65-F5344CB8AC3E}">
        <p14:creationId xmlns:p14="http://schemas.microsoft.com/office/powerpoint/2010/main" val="381997191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029661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717304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358326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3895585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1790461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1346628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073ED0CC-082F-4160-86E5-0D6041F12778}" type="datetime1">
              <a:rPr lang="en-US" smtClean="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24805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073ED0CC-082F-4160-86E5-0D6041F12778}" type="datetime1">
              <a:rPr lang="en-US" smtClean="0"/>
              <a:t>1/23/2020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310052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073ED0CC-082F-4160-86E5-0D6041F12778}" type="datetime1">
              <a:rPr lang="en-US" smtClean="0"/>
              <a:t>1/23/2020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6808851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3ED0CC-082F-4160-86E5-0D6041F12778}" type="datetime1">
              <a:rPr lang="en-US" smtClean="0"/>
              <a:t>1/23/2020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1470216"/>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073ED0CC-082F-4160-86E5-0D6041F12778}" type="datetime1">
              <a:rPr lang="en-US" smtClean="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522535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389215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073ED0CC-082F-4160-86E5-0D6041F12778}" type="datetime1">
              <a:rPr lang="en-US" smtClean="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960876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2956630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18386508"/>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58443182"/>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05351683"/>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נכון או לא נכון">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24875745"/>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30071171"/>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388115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9983220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073ED0CC-082F-4160-86E5-0D6041F12778}" type="datetime1">
              <a:rPr lang="en-US" smtClean="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574767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השוואה">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845127" y="2507550"/>
            <a:ext cx="5156200" cy="368052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507550"/>
            <a:ext cx="5181601" cy="368052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7" name="Date Placeholder 6"/>
          <p:cNvSpPr>
            <a:spLocks noGrp="1"/>
          </p:cNvSpPr>
          <p:nvPr>
            <p:ph type="dt" sz="half" idx="10"/>
          </p:nvPr>
        </p:nvSpPr>
        <p:spPr/>
        <p:txBody>
          <a:bodyPr/>
          <a:lstStyle/>
          <a:p>
            <a:fld id="{073ED0CC-082F-4160-86E5-0D6041F12778}" type="datetime1">
              <a:rPr lang="en-US" smtClean="0"/>
              <a:t>1/23/2020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241493040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כותרת בלבד">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73ED0CC-082F-4160-86E5-0D6041F12778}" type="datetime1">
              <a:rPr lang="en-US" smtClean="0"/>
              <a:t>1/23/2020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
        <p:nvSpPr>
          <p:cNvPr id="6" name="Title 5"/>
          <p:cNvSpPr>
            <a:spLocks noGrp="1"/>
          </p:cNvSpPr>
          <p:nvPr>
            <p:ph type="title"/>
          </p:nvPr>
        </p:nvSpPr>
        <p:spPr/>
        <p:txBody>
          <a:bodyPr/>
          <a:lstStyle/>
          <a:p>
            <a:r>
              <a:rPr lang="he-IL"/>
              <a:t>לחץ כדי לערוך סגנון כותרת של תבנית בסיס</a:t>
            </a:r>
            <a:endParaRPr lang="en-US"/>
          </a:p>
        </p:txBody>
      </p:sp>
    </p:spTree>
    <p:extLst>
      <p:ext uri="{BB962C8B-B14F-4D97-AF65-F5344CB8AC3E}">
        <p14:creationId xmlns:p14="http://schemas.microsoft.com/office/powerpoint/2010/main" val="261697349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3ED0CC-082F-4160-86E5-0D6041F12778}" type="datetime1">
              <a:rPr lang="en-US" smtClean="0"/>
              <a:t>1/23/2020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17473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073ED0CC-082F-4160-86E5-0D6041F12778}" type="datetime1">
              <a:rPr lang="en-US" smtClean="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685634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073ED0CC-082F-4160-86E5-0D6041F12778}" type="datetime1">
              <a:rPr lang="en-US" smtClean="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659451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073ED0CC-082F-4160-86E5-0D6041F12778}" type="datetime1">
              <a:rPr lang="en-US" smtClean="0"/>
              <a:t>1/23/2020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534290300"/>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73ED0CC-082F-4160-86E5-0D6041F12778}" type="datetime1">
              <a:rPr lang="en-US" smtClean="0"/>
              <a:t>1/23/2020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268705326"/>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elishadar/Worki" TargetMode="External"/><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EB1799-B613-4073-9689-5C859A5290AD}"/>
              </a:ext>
            </a:extLst>
          </p:cNvPr>
          <p:cNvPicPr>
            <a:picLocks noChangeAspect="1"/>
          </p:cNvPicPr>
          <p:nvPr/>
        </p:nvPicPr>
        <p:blipFill rotWithShape="1">
          <a:blip r:embed="rId3">
            <a:alphaModFix amt="35000"/>
          </a:blip>
          <a:srcRect t="1299" b="14431"/>
          <a:stretch/>
        </p:blipFill>
        <p:spPr>
          <a:xfrm>
            <a:off x="0" y="0"/>
            <a:ext cx="12191980" cy="6857990"/>
          </a:xfrm>
          <a:prstGeom prst="rect">
            <a:avLst/>
          </a:prstGeom>
        </p:spPr>
      </p:pic>
      <p:sp>
        <p:nvSpPr>
          <p:cNvPr id="2" name="כותרת 1">
            <a:extLst>
              <a:ext uri="{FF2B5EF4-FFF2-40B4-BE49-F238E27FC236}">
                <a16:creationId xmlns:a16="http://schemas.microsoft.com/office/drawing/2014/main" id="{C6859E35-9283-4773-8FA2-611EF0579B16}"/>
              </a:ext>
            </a:extLst>
          </p:cNvPr>
          <p:cNvSpPr>
            <a:spLocks noGrp="1"/>
          </p:cNvSpPr>
          <p:nvPr>
            <p:ph type="ctrTitle"/>
          </p:nvPr>
        </p:nvSpPr>
        <p:spPr>
          <a:xfrm>
            <a:off x="1507067" y="1143658"/>
            <a:ext cx="7766936" cy="1646302"/>
          </a:xfrm>
        </p:spPr>
        <p:txBody>
          <a:bodyPr>
            <a:normAutofit/>
          </a:bodyPr>
          <a:lstStyle/>
          <a:p>
            <a:pPr algn="ctr"/>
            <a:r>
              <a:rPr lang="en-US" dirty="0" err="1">
                <a:solidFill>
                  <a:schemeClr val="tx1"/>
                </a:solidFill>
              </a:rPr>
              <a:t>Worki</a:t>
            </a:r>
            <a:endParaRPr lang="en-IL" dirty="0">
              <a:solidFill>
                <a:schemeClr val="tx1"/>
              </a:solidFill>
            </a:endParaRPr>
          </a:p>
        </p:txBody>
      </p:sp>
      <p:sp>
        <p:nvSpPr>
          <p:cNvPr id="3" name="כותרת משנה 2">
            <a:extLst>
              <a:ext uri="{FF2B5EF4-FFF2-40B4-BE49-F238E27FC236}">
                <a16:creationId xmlns:a16="http://schemas.microsoft.com/office/drawing/2014/main" id="{B235E587-E470-49F6-AA92-7B8B1CA13C53}"/>
              </a:ext>
            </a:extLst>
          </p:cNvPr>
          <p:cNvSpPr>
            <a:spLocks noGrp="1"/>
          </p:cNvSpPr>
          <p:nvPr>
            <p:ph type="subTitle" idx="1"/>
          </p:nvPr>
        </p:nvSpPr>
        <p:spPr>
          <a:xfrm>
            <a:off x="1569211" y="2789960"/>
            <a:ext cx="7766936" cy="1096899"/>
          </a:xfrm>
        </p:spPr>
        <p:txBody>
          <a:bodyPr>
            <a:normAutofit/>
          </a:bodyPr>
          <a:lstStyle/>
          <a:p>
            <a:pPr algn="ctr"/>
            <a:r>
              <a:rPr lang="en-US" dirty="0"/>
              <a:t>Software Engineering project for Ariel University</a:t>
            </a:r>
            <a:endParaRPr lang="en-IL" dirty="0"/>
          </a:p>
        </p:txBody>
      </p:sp>
      <p:sp>
        <p:nvSpPr>
          <p:cNvPr id="5" name="תיבת טקסט 4">
            <a:extLst>
              <a:ext uri="{FF2B5EF4-FFF2-40B4-BE49-F238E27FC236}">
                <a16:creationId xmlns:a16="http://schemas.microsoft.com/office/drawing/2014/main" id="{5F2323AA-7720-4A41-9A3D-913FFC68673A}"/>
              </a:ext>
            </a:extLst>
          </p:cNvPr>
          <p:cNvSpPr txBox="1"/>
          <p:nvPr/>
        </p:nvSpPr>
        <p:spPr>
          <a:xfrm>
            <a:off x="2942196" y="3987434"/>
            <a:ext cx="4896678" cy="923330"/>
          </a:xfrm>
          <a:prstGeom prst="rect">
            <a:avLst/>
          </a:prstGeom>
          <a:noFill/>
        </p:spPr>
        <p:txBody>
          <a:bodyPr wrap="square" rtlCol="0">
            <a:spAutoFit/>
          </a:bodyPr>
          <a:lstStyle/>
          <a:p>
            <a:pPr algn="ctr"/>
            <a:r>
              <a:rPr lang="en-US" dirty="0"/>
              <a:t>Amit </a:t>
            </a:r>
            <a:r>
              <a:rPr lang="en-US" dirty="0" err="1"/>
              <a:t>Kazado</a:t>
            </a:r>
            <a:r>
              <a:rPr lang="en-US" dirty="0"/>
              <a:t> 302499652</a:t>
            </a:r>
          </a:p>
          <a:p>
            <a:pPr algn="ctr"/>
            <a:r>
              <a:rPr lang="en-US" dirty="0"/>
              <a:t>Dolev </a:t>
            </a:r>
            <a:r>
              <a:rPr lang="en-US" dirty="0" err="1"/>
              <a:t>Hindy</a:t>
            </a:r>
            <a:r>
              <a:rPr lang="en-US" dirty="0"/>
              <a:t> 312126642</a:t>
            </a:r>
          </a:p>
          <a:p>
            <a:pPr algn="ctr"/>
            <a:r>
              <a:rPr lang="en-US" dirty="0"/>
              <a:t>Elisha Azaria 213992464</a:t>
            </a:r>
            <a:endParaRPr lang="en-IL" dirty="0"/>
          </a:p>
        </p:txBody>
      </p:sp>
    </p:spTree>
    <p:extLst>
      <p:ext uri="{BB962C8B-B14F-4D97-AF65-F5344CB8AC3E}">
        <p14:creationId xmlns:p14="http://schemas.microsoft.com/office/powerpoint/2010/main" val="1730533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9655B73-D933-44DF-A313-CBD6D196C646}"/>
              </a:ext>
            </a:extLst>
          </p:cNvPr>
          <p:cNvSpPr>
            <a:spLocks noGrp="1"/>
          </p:cNvSpPr>
          <p:nvPr>
            <p:ph type="ctrTitle"/>
          </p:nvPr>
        </p:nvSpPr>
        <p:spPr>
          <a:xfrm>
            <a:off x="3933137" y="197462"/>
            <a:ext cx="3533312" cy="699249"/>
          </a:xfrm>
        </p:spPr>
        <p:txBody>
          <a:bodyPr>
            <a:normAutofit fontScale="90000"/>
          </a:bodyPr>
          <a:lstStyle/>
          <a:p>
            <a:pPr algn="ctr"/>
            <a:r>
              <a:rPr lang="he-IL" sz="4800" dirty="0">
                <a:solidFill>
                  <a:schemeClr val="tx1"/>
                </a:solidFill>
              </a:rPr>
              <a:t>שעון משמרות:</a:t>
            </a:r>
            <a:endParaRPr lang="en-IL" sz="4800" dirty="0">
              <a:solidFill>
                <a:schemeClr val="tx1"/>
              </a:solidFill>
            </a:endParaRPr>
          </a:p>
        </p:txBody>
      </p:sp>
      <p:sp>
        <p:nvSpPr>
          <p:cNvPr id="3" name="כותרת משנה 2">
            <a:extLst>
              <a:ext uri="{FF2B5EF4-FFF2-40B4-BE49-F238E27FC236}">
                <a16:creationId xmlns:a16="http://schemas.microsoft.com/office/drawing/2014/main" id="{1424334E-6232-4FB7-9277-278B48C2F7E7}"/>
              </a:ext>
            </a:extLst>
          </p:cNvPr>
          <p:cNvSpPr>
            <a:spLocks noGrp="1"/>
          </p:cNvSpPr>
          <p:nvPr>
            <p:ph type="subTitle" idx="1"/>
          </p:nvPr>
        </p:nvSpPr>
        <p:spPr>
          <a:xfrm>
            <a:off x="2665300" y="992343"/>
            <a:ext cx="6068984" cy="699249"/>
          </a:xfrm>
        </p:spPr>
        <p:txBody>
          <a:bodyPr>
            <a:normAutofit fontScale="77500" lnSpcReduction="20000"/>
          </a:bodyPr>
          <a:lstStyle/>
          <a:p>
            <a:pPr algn="ctr"/>
            <a:r>
              <a:rPr lang="he-IL" dirty="0">
                <a:solidFill>
                  <a:schemeClr val="tx1"/>
                </a:solidFill>
              </a:rPr>
              <a:t>ניתן להתחיל, לעצור, להמשיך (רק אם עצרנו) ולסיים.</a:t>
            </a:r>
          </a:p>
          <a:p>
            <a:pPr algn="ctr"/>
            <a:r>
              <a:rPr lang="he-IL" dirty="0">
                <a:solidFill>
                  <a:schemeClr val="tx1"/>
                </a:solidFill>
              </a:rPr>
              <a:t>המידע נשמר בבסיס הנתונים תחת המשמרת אליה העובד רשום (כמה זמן ארכה)</a:t>
            </a:r>
            <a:endParaRPr lang="en-IL" dirty="0">
              <a:solidFill>
                <a:schemeClr val="tx1"/>
              </a:solidFill>
            </a:endParaRPr>
          </a:p>
        </p:txBody>
      </p:sp>
      <p:pic>
        <p:nvPicPr>
          <p:cNvPr id="5" name="תמונה 4" descr="תמונה שמכילה אלקטרוניקה, מחשב&#10;&#10;התיאור נוצר באופן אוטומטי">
            <a:extLst>
              <a:ext uri="{FF2B5EF4-FFF2-40B4-BE49-F238E27FC236}">
                <a16:creationId xmlns:a16="http://schemas.microsoft.com/office/drawing/2014/main" id="{9034BFFB-2065-450B-BE6F-057C5BD2B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12" y="1787224"/>
            <a:ext cx="2671763" cy="4749801"/>
          </a:xfrm>
          <a:prstGeom prst="rect">
            <a:avLst/>
          </a:prstGeom>
        </p:spPr>
      </p:pic>
      <p:pic>
        <p:nvPicPr>
          <p:cNvPr id="8" name="תמונה 7" descr="תמונה שמכילה אלקטרוניקה, מחשב&#10;&#10;התיאור נוצר באופן אוטומטי">
            <a:extLst>
              <a:ext uri="{FF2B5EF4-FFF2-40B4-BE49-F238E27FC236}">
                <a16:creationId xmlns:a16="http://schemas.microsoft.com/office/drawing/2014/main" id="{015D90F2-DC04-467D-BAFA-AFAB71C072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3911" y="1787224"/>
            <a:ext cx="2671763" cy="4749801"/>
          </a:xfrm>
          <a:prstGeom prst="rect">
            <a:avLst/>
          </a:prstGeom>
        </p:spPr>
      </p:pic>
      <p:pic>
        <p:nvPicPr>
          <p:cNvPr id="10" name="תמונה 9" descr="תמונה שמכילה אלקטרוניקה, מחשב&#10;&#10;התיאור נוצר באופן אוטומטי">
            <a:extLst>
              <a:ext uri="{FF2B5EF4-FFF2-40B4-BE49-F238E27FC236}">
                <a16:creationId xmlns:a16="http://schemas.microsoft.com/office/drawing/2014/main" id="{F410821E-5998-43DA-8A98-553C74895E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0037" y="1787224"/>
            <a:ext cx="2671764" cy="4749802"/>
          </a:xfrm>
          <a:prstGeom prst="rect">
            <a:avLst/>
          </a:prstGeom>
        </p:spPr>
      </p:pic>
    </p:spTree>
    <p:extLst>
      <p:ext uri="{BB962C8B-B14F-4D97-AF65-F5344CB8AC3E}">
        <p14:creationId xmlns:p14="http://schemas.microsoft.com/office/powerpoint/2010/main" val="552943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1" name="כותרת 1">
            <a:extLst>
              <a:ext uri="{FF2B5EF4-FFF2-40B4-BE49-F238E27FC236}">
                <a16:creationId xmlns:a16="http://schemas.microsoft.com/office/drawing/2014/main" id="{59C08356-7489-45D0-8CD0-9932B66EDE32}"/>
              </a:ext>
            </a:extLst>
          </p:cNvPr>
          <p:cNvSpPr>
            <a:spLocks noGrp="1"/>
          </p:cNvSpPr>
          <p:nvPr>
            <p:ph type="ctrTitle"/>
          </p:nvPr>
        </p:nvSpPr>
        <p:spPr>
          <a:xfrm>
            <a:off x="3274530" y="218663"/>
            <a:ext cx="5642940" cy="967407"/>
          </a:xfrm>
        </p:spPr>
        <p:txBody>
          <a:bodyPr>
            <a:normAutofit/>
          </a:bodyPr>
          <a:lstStyle/>
          <a:p>
            <a:pPr algn="ctr"/>
            <a:r>
              <a:rPr lang="he-IL" sz="4000" dirty="0">
                <a:solidFill>
                  <a:schemeClr val="tx1"/>
                </a:solidFill>
              </a:rPr>
              <a:t>תפריט:</a:t>
            </a:r>
            <a:endParaRPr lang="en-IL" sz="4000" dirty="0">
              <a:solidFill>
                <a:schemeClr val="tx1"/>
              </a:solidFill>
            </a:endParaRPr>
          </a:p>
        </p:txBody>
      </p:sp>
      <p:pic>
        <p:nvPicPr>
          <p:cNvPr id="3" name="Picture 2">
            <a:extLst>
              <a:ext uri="{FF2B5EF4-FFF2-40B4-BE49-F238E27FC236}">
                <a16:creationId xmlns:a16="http://schemas.microsoft.com/office/drawing/2014/main" id="{C49958A3-0C6A-464B-877E-C0F5E07FB4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4730" y="1792360"/>
            <a:ext cx="2599599" cy="4621510"/>
          </a:xfrm>
          <a:prstGeom prst="rect">
            <a:avLst/>
          </a:prstGeom>
        </p:spPr>
      </p:pic>
      <p:pic>
        <p:nvPicPr>
          <p:cNvPr id="5" name="Picture 4">
            <a:extLst>
              <a:ext uri="{FF2B5EF4-FFF2-40B4-BE49-F238E27FC236}">
                <a16:creationId xmlns:a16="http://schemas.microsoft.com/office/drawing/2014/main" id="{FF0E1DBE-DEB2-458C-A925-0AE1CF785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9412" y="1789043"/>
            <a:ext cx="2601465" cy="4624827"/>
          </a:xfrm>
          <a:prstGeom prst="rect">
            <a:avLst/>
          </a:prstGeom>
        </p:spPr>
      </p:pic>
      <p:sp>
        <p:nvSpPr>
          <p:cNvPr id="6" name="TextBox 5">
            <a:extLst>
              <a:ext uri="{FF2B5EF4-FFF2-40B4-BE49-F238E27FC236}">
                <a16:creationId xmlns:a16="http://schemas.microsoft.com/office/drawing/2014/main" id="{12F661D0-29E0-4AE7-A493-0ECC746E9CCA}"/>
              </a:ext>
            </a:extLst>
          </p:cNvPr>
          <p:cNvSpPr txBox="1"/>
          <p:nvPr/>
        </p:nvSpPr>
        <p:spPr>
          <a:xfrm>
            <a:off x="2944951" y="1419711"/>
            <a:ext cx="659155" cy="369332"/>
          </a:xfrm>
          <a:prstGeom prst="rect">
            <a:avLst/>
          </a:prstGeom>
          <a:noFill/>
        </p:spPr>
        <p:txBody>
          <a:bodyPr wrap="none" rtlCol="0">
            <a:spAutoFit/>
          </a:bodyPr>
          <a:lstStyle/>
          <a:p>
            <a:r>
              <a:rPr lang="he-IL" dirty="0"/>
              <a:t>עובד:</a:t>
            </a:r>
            <a:endParaRPr lang="en-US" dirty="0"/>
          </a:p>
        </p:txBody>
      </p:sp>
      <p:sp>
        <p:nvSpPr>
          <p:cNvPr id="18" name="TextBox 17">
            <a:extLst>
              <a:ext uri="{FF2B5EF4-FFF2-40B4-BE49-F238E27FC236}">
                <a16:creationId xmlns:a16="http://schemas.microsoft.com/office/drawing/2014/main" id="{CF09B35A-E3A4-40CC-98C8-D56C1FD3F822}"/>
              </a:ext>
            </a:extLst>
          </p:cNvPr>
          <p:cNvSpPr txBox="1"/>
          <p:nvPr/>
        </p:nvSpPr>
        <p:spPr>
          <a:xfrm>
            <a:off x="8886213" y="1419711"/>
            <a:ext cx="721672" cy="369332"/>
          </a:xfrm>
          <a:prstGeom prst="rect">
            <a:avLst/>
          </a:prstGeom>
          <a:noFill/>
        </p:spPr>
        <p:txBody>
          <a:bodyPr wrap="none" rtlCol="0">
            <a:spAutoFit/>
          </a:bodyPr>
          <a:lstStyle/>
          <a:p>
            <a:r>
              <a:rPr lang="he-IL" dirty="0"/>
              <a:t>מנהל:</a:t>
            </a:r>
            <a:endParaRPr lang="en-US" dirty="0"/>
          </a:p>
        </p:txBody>
      </p:sp>
    </p:spTree>
    <p:extLst>
      <p:ext uri="{BB962C8B-B14F-4D97-AF65-F5344CB8AC3E}">
        <p14:creationId xmlns:p14="http://schemas.microsoft.com/office/powerpoint/2010/main" val="3236616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1" name="כותרת 1">
            <a:extLst>
              <a:ext uri="{FF2B5EF4-FFF2-40B4-BE49-F238E27FC236}">
                <a16:creationId xmlns:a16="http://schemas.microsoft.com/office/drawing/2014/main" id="{59C08356-7489-45D0-8CD0-9932B66EDE32}"/>
              </a:ext>
            </a:extLst>
          </p:cNvPr>
          <p:cNvSpPr>
            <a:spLocks noGrp="1"/>
          </p:cNvSpPr>
          <p:nvPr>
            <p:ph type="ctrTitle"/>
          </p:nvPr>
        </p:nvSpPr>
        <p:spPr>
          <a:xfrm>
            <a:off x="2686050" y="262560"/>
            <a:ext cx="5642940" cy="967407"/>
          </a:xfrm>
        </p:spPr>
        <p:txBody>
          <a:bodyPr>
            <a:normAutofit/>
          </a:bodyPr>
          <a:lstStyle/>
          <a:p>
            <a:r>
              <a:rPr lang="he-IL" sz="4000" dirty="0">
                <a:solidFill>
                  <a:schemeClr val="tx1"/>
                </a:solidFill>
              </a:rPr>
              <a:t>הוספת עובד חדש לחברה:</a:t>
            </a:r>
            <a:endParaRPr lang="en-IL" sz="4000" dirty="0">
              <a:solidFill>
                <a:schemeClr val="tx1"/>
              </a:solidFill>
            </a:endParaRPr>
          </a:p>
        </p:txBody>
      </p:sp>
      <p:pic>
        <p:nvPicPr>
          <p:cNvPr id="12" name="תמונה 11">
            <a:extLst>
              <a:ext uri="{FF2B5EF4-FFF2-40B4-BE49-F238E27FC236}">
                <a16:creationId xmlns:a16="http://schemas.microsoft.com/office/drawing/2014/main" id="{3FBA0319-31C5-41DB-92A1-16979D3B9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794" y="1861513"/>
            <a:ext cx="2566989" cy="4733925"/>
          </a:xfrm>
          <a:prstGeom prst="rect">
            <a:avLst/>
          </a:prstGeom>
        </p:spPr>
      </p:pic>
      <p:sp>
        <p:nvSpPr>
          <p:cNvPr id="13" name="כותרת 1">
            <a:extLst>
              <a:ext uri="{FF2B5EF4-FFF2-40B4-BE49-F238E27FC236}">
                <a16:creationId xmlns:a16="http://schemas.microsoft.com/office/drawing/2014/main" id="{C7BA1C29-60B1-453F-866B-77F23EC3C7BF}"/>
              </a:ext>
            </a:extLst>
          </p:cNvPr>
          <p:cNvSpPr txBox="1">
            <a:spLocks/>
          </p:cNvSpPr>
          <p:nvPr/>
        </p:nvSpPr>
        <p:spPr>
          <a:xfrm>
            <a:off x="938831" y="1231209"/>
            <a:ext cx="2728914" cy="467967"/>
          </a:xfrm>
          <a:prstGeom prst="rect">
            <a:avLst/>
          </a:prstGeom>
        </p:spPr>
        <p:txBody>
          <a:bodyPr vert="horz" lIns="91440" tIns="45720" rIns="91440" bIns="45720" rtlCol="0" anchor="b">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e-IL" sz="1800" dirty="0">
                <a:solidFill>
                  <a:schemeClr val="tx1"/>
                </a:solidFill>
              </a:rPr>
              <a:t>הזמנת העובד לפי אימייל:</a:t>
            </a:r>
            <a:endParaRPr lang="en-IL" sz="1800" dirty="0">
              <a:solidFill>
                <a:schemeClr val="tx1"/>
              </a:solidFill>
            </a:endParaRPr>
          </a:p>
        </p:txBody>
      </p:sp>
      <p:pic>
        <p:nvPicPr>
          <p:cNvPr id="14" name="תמונה 13" descr="תמונה שמכילה אלקטרוניקה, מחשב&#10;&#10;התיאור נוצר באופן אוטומטי">
            <a:extLst>
              <a:ext uri="{FF2B5EF4-FFF2-40B4-BE49-F238E27FC236}">
                <a16:creationId xmlns:a16="http://schemas.microsoft.com/office/drawing/2014/main" id="{2043D76B-9806-4A6C-82A2-891287721E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8794" y="1861513"/>
            <a:ext cx="2586660" cy="4733925"/>
          </a:xfrm>
          <a:prstGeom prst="rect">
            <a:avLst/>
          </a:prstGeom>
        </p:spPr>
      </p:pic>
      <p:sp>
        <p:nvSpPr>
          <p:cNvPr id="15" name="כותרת 1">
            <a:extLst>
              <a:ext uri="{FF2B5EF4-FFF2-40B4-BE49-F238E27FC236}">
                <a16:creationId xmlns:a16="http://schemas.microsoft.com/office/drawing/2014/main" id="{76779E94-35AF-4917-AA70-2F8C1414C3B1}"/>
              </a:ext>
            </a:extLst>
          </p:cNvPr>
          <p:cNvSpPr txBox="1">
            <a:spLocks/>
          </p:cNvSpPr>
          <p:nvPr/>
        </p:nvSpPr>
        <p:spPr>
          <a:xfrm>
            <a:off x="4278794" y="1203461"/>
            <a:ext cx="2457452" cy="467967"/>
          </a:xfrm>
          <a:prstGeom prst="rect">
            <a:avLst/>
          </a:prstGeom>
        </p:spPr>
        <p:txBody>
          <a:bodyPr vert="horz" lIns="91440" tIns="45720" rIns="91440" bIns="45720" rtlCol="0" anchor="b">
            <a:normAutofit fontScale="85000" lnSpcReduction="10000"/>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e-IL" sz="1800" dirty="0">
                <a:solidFill>
                  <a:schemeClr val="tx1"/>
                </a:solidFill>
              </a:rPr>
              <a:t>ההזמנה המופיעה אצל העובד:</a:t>
            </a:r>
            <a:endParaRPr lang="en-IL" sz="1800" dirty="0">
              <a:solidFill>
                <a:schemeClr val="tx1"/>
              </a:solidFill>
            </a:endParaRPr>
          </a:p>
        </p:txBody>
      </p:sp>
      <p:sp>
        <p:nvSpPr>
          <p:cNvPr id="16" name="כותרת 1">
            <a:extLst>
              <a:ext uri="{FF2B5EF4-FFF2-40B4-BE49-F238E27FC236}">
                <a16:creationId xmlns:a16="http://schemas.microsoft.com/office/drawing/2014/main" id="{F21C5BCB-63FB-483D-B35B-E1599FCFBCFF}"/>
              </a:ext>
            </a:extLst>
          </p:cNvPr>
          <p:cNvSpPr txBox="1">
            <a:spLocks/>
          </p:cNvSpPr>
          <p:nvPr/>
        </p:nvSpPr>
        <p:spPr>
          <a:xfrm>
            <a:off x="7443787" y="1205118"/>
            <a:ext cx="2457452" cy="467967"/>
          </a:xfrm>
          <a:prstGeom prst="rect">
            <a:avLst/>
          </a:prstGeom>
        </p:spPr>
        <p:txBody>
          <a:bodyPr vert="horz" lIns="91440" tIns="45720" rIns="91440" bIns="45720" rtlCol="0" anchor="b">
            <a:normAutofit fontScale="92500"/>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e-IL" sz="1800" dirty="0">
                <a:solidFill>
                  <a:schemeClr val="tx1"/>
                </a:solidFill>
              </a:rPr>
              <a:t>אישור ההזמנה ע"י העובד:</a:t>
            </a:r>
            <a:endParaRPr lang="en-IL" sz="1800" dirty="0">
              <a:solidFill>
                <a:schemeClr val="tx1"/>
              </a:solidFill>
            </a:endParaRPr>
          </a:p>
        </p:txBody>
      </p:sp>
      <p:pic>
        <p:nvPicPr>
          <p:cNvPr id="17" name="תמונה 16" descr="תמונה שמכילה אלקטרוניקה, מחשב&#10;&#10;התיאור נוצר באופן אוטומטי">
            <a:extLst>
              <a:ext uri="{FF2B5EF4-FFF2-40B4-BE49-F238E27FC236}">
                <a16:creationId xmlns:a16="http://schemas.microsoft.com/office/drawing/2014/main" id="{A8EB4B0F-82FB-4C1F-B9E4-334842810C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7465" y="1861514"/>
            <a:ext cx="2586660" cy="4733925"/>
          </a:xfrm>
          <a:prstGeom prst="rect">
            <a:avLst/>
          </a:prstGeom>
        </p:spPr>
      </p:pic>
    </p:spTree>
    <p:extLst>
      <p:ext uri="{BB962C8B-B14F-4D97-AF65-F5344CB8AC3E}">
        <p14:creationId xmlns:p14="http://schemas.microsoft.com/office/powerpoint/2010/main" val="3928997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6EC667B-A136-4C99-B68C-9AF7DD754EC7}"/>
              </a:ext>
            </a:extLst>
          </p:cNvPr>
          <p:cNvSpPr txBox="1">
            <a:spLocks/>
          </p:cNvSpPr>
          <p:nvPr/>
        </p:nvSpPr>
        <p:spPr>
          <a:xfrm>
            <a:off x="2686049" y="262560"/>
            <a:ext cx="6105525" cy="967407"/>
          </a:xfrm>
          <a:prstGeom prst="rect">
            <a:avLst/>
          </a:prstGeom>
        </p:spPr>
        <p:txBody>
          <a:bodyPr vert="horz" lIns="91440" tIns="45720" rIns="91440" bIns="45720" rtlCol="0" anchor="t">
            <a:normAutofit fontScale="850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e-IL" sz="4000" dirty="0">
                <a:solidFill>
                  <a:schemeClr val="tx1"/>
                </a:solidFill>
              </a:rPr>
              <a:t>הוספת עובד חדש לחברה (המשך)</a:t>
            </a:r>
            <a:endParaRPr lang="en-IL" sz="4000" dirty="0">
              <a:solidFill>
                <a:schemeClr val="tx1"/>
              </a:solidFill>
            </a:endParaRPr>
          </a:p>
        </p:txBody>
      </p:sp>
      <p:sp>
        <p:nvSpPr>
          <p:cNvPr id="3" name="כותרת 1">
            <a:extLst>
              <a:ext uri="{FF2B5EF4-FFF2-40B4-BE49-F238E27FC236}">
                <a16:creationId xmlns:a16="http://schemas.microsoft.com/office/drawing/2014/main" id="{4AF85AE1-3228-40A4-A158-F00E1BC18F3B}"/>
              </a:ext>
            </a:extLst>
          </p:cNvPr>
          <p:cNvSpPr txBox="1">
            <a:spLocks/>
          </p:cNvSpPr>
          <p:nvPr/>
        </p:nvSpPr>
        <p:spPr>
          <a:xfrm>
            <a:off x="938830" y="1133475"/>
            <a:ext cx="3718895" cy="565701"/>
          </a:xfrm>
          <a:prstGeom prst="rect">
            <a:avLst/>
          </a:prstGeom>
        </p:spPr>
        <p:txBody>
          <a:bodyPr vert="horz" lIns="91440" tIns="45720" rIns="91440" bIns="45720" rtlCol="0" anchor="b">
            <a:normAutofit fontScale="92500"/>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e-IL" sz="1800" dirty="0" err="1">
                <a:solidFill>
                  <a:schemeClr val="tx1"/>
                </a:solidFill>
              </a:rPr>
              <a:t>נוטיפיקציה</a:t>
            </a:r>
            <a:r>
              <a:rPr lang="he-IL" sz="1800" dirty="0">
                <a:solidFill>
                  <a:schemeClr val="tx1"/>
                </a:solidFill>
              </a:rPr>
              <a:t> אצל מכשיר המנהל על אישור:</a:t>
            </a:r>
            <a:endParaRPr lang="en-IL" sz="1800" dirty="0">
              <a:solidFill>
                <a:schemeClr val="tx1"/>
              </a:solidFill>
            </a:endParaRPr>
          </a:p>
        </p:txBody>
      </p:sp>
      <p:sp>
        <p:nvSpPr>
          <p:cNvPr id="5" name="כותרת 1">
            <a:extLst>
              <a:ext uri="{FF2B5EF4-FFF2-40B4-BE49-F238E27FC236}">
                <a16:creationId xmlns:a16="http://schemas.microsoft.com/office/drawing/2014/main" id="{D0A28F52-E006-4193-A491-04B217073F4B}"/>
              </a:ext>
            </a:extLst>
          </p:cNvPr>
          <p:cNvSpPr txBox="1">
            <a:spLocks/>
          </p:cNvSpPr>
          <p:nvPr/>
        </p:nvSpPr>
        <p:spPr>
          <a:xfrm>
            <a:off x="5674829" y="1133474"/>
            <a:ext cx="4212121" cy="565701"/>
          </a:xfrm>
          <a:prstGeom prst="rect">
            <a:avLst/>
          </a:prstGeom>
        </p:spPr>
        <p:txBody>
          <a:bodyPr vert="horz" lIns="91440" tIns="45720" rIns="91440" bIns="45720" rtlCol="0" anchor="b">
            <a:normAutofit fontScale="92500"/>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e-IL" sz="1800" dirty="0">
                <a:solidFill>
                  <a:schemeClr val="tx1"/>
                </a:solidFill>
              </a:rPr>
              <a:t>התשובות על אישור/דחייה מתווספות לדף הגיוס:</a:t>
            </a:r>
            <a:endParaRPr lang="en-IL" sz="1800" dirty="0">
              <a:solidFill>
                <a:schemeClr val="tx1"/>
              </a:solidFill>
            </a:endParaRPr>
          </a:p>
        </p:txBody>
      </p:sp>
      <p:pic>
        <p:nvPicPr>
          <p:cNvPr id="6" name="תמונה 5" descr="תמונה שמכילה צילום מסך&#10;&#10;התיאור נוצר באופן אוטומטי">
            <a:extLst>
              <a:ext uri="{FF2B5EF4-FFF2-40B4-BE49-F238E27FC236}">
                <a16:creationId xmlns:a16="http://schemas.microsoft.com/office/drawing/2014/main" id="{99227974-5081-4495-9437-A0586BA97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2158" y="1933570"/>
            <a:ext cx="2557462" cy="4661870"/>
          </a:xfrm>
          <a:prstGeom prst="rect">
            <a:avLst/>
          </a:prstGeom>
        </p:spPr>
      </p:pic>
      <p:pic>
        <p:nvPicPr>
          <p:cNvPr id="8" name="תמונה 7" descr="תמונה שמכילה צילום מסך, מחשב&#10;&#10;התיאור נוצר באופן אוטומטי">
            <a:extLst>
              <a:ext uri="{FF2B5EF4-FFF2-40B4-BE49-F238E27FC236}">
                <a16:creationId xmlns:a16="http://schemas.microsoft.com/office/drawing/2014/main" id="{CA08E29E-16B2-4F69-B2F6-6DA9E09E71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4329" y="1933570"/>
            <a:ext cx="2557462" cy="4661870"/>
          </a:xfrm>
          <a:prstGeom prst="rect">
            <a:avLst/>
          </a:prstGeom>
        </p:spPr>
      </p:pic>
    </p:spTree>
    <p:extLst>
      <p:ext uri="{BB962C8B-B14F-4D97-AF65-F5344CB8AC3E}">
        <p14:creationId xmlns:p14="http://schemas.microsoft.com/office/powerpoint/2010/main" val="2493379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B516EA3-9B68-4F56-AA4F-CCAC30FCEABF}"/>
              </a:ext>
            </a:extLst>
          </p:cNvPr>
          <p:cNvSpPr txBox="1">
            <a:spLocks/>
          </p:cNvSpPr>
          <p:nvPr/>
        </p:nvSpPr>
        <p:spPr>
          <a:xfrm>
            <a:off x="3043237" y="262558"/>
            <a:ext cx="6105525" cy="96740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e-IL" sz="4000" dirty="0">
                <a:solidFill>
                  <a:schemeClr val="tx1"/>
                </a:solidFill>
              </a:rPr>
              <a:t>יצירת משמרת:</a:t>
            </a:r>
            <a:endParaRPr lang="en-IL" sz="4000" dirty="0">
              <a:solidFill>
                <a:schemeClr val="tx1"/>
              </a:solidFill>
            </a:endParaRPr>
          </a:p>
        </p:txBody>
      </p:sp>
      <p:pic>
        <p:nvPicPr>
          <p:cNvPr id="13" name="תמונה 12" descr="תמונה שמכילה צילום מסך, צג&#10;&#10;התיאור נוצר באופן אוטומטי">
            <a:extLst>
              <a:ext uri="{FF2B5EF4-FFF2-40B4-BE49-F238E27FC236}">
                <a16:creationId xmlns:a16="http://schemas.microsoft.com/office/drawing/2014/main" id="{9E3B36F8-4D6C-4624-945C-950F74E43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13" y="1724022"/>
            <a:ext cx="2271712" cy="4137991"/>
          </a:xfrm>
          <a:prstGeom prst="rect">
            <a:avLst/>
          </a:prstGeom>
        </p:spPr>
      </p:pic>
      <p:pic>
        <p:nvPicPr>
          <p:cNvPr id="17" name="תמונה 16" descr="תמונה שמכילה שעון, צג, מד&#10;&#10;התיאור נוצר באופן אוטומטי">
            <a:extLst>
              <a:ext uri="{FF2B5EF4-FFF2-40B4-BE49-F238E27FC236}">
                <a16:creationId xmlns:a16="http://schemas.microsoft.com/office/drawing/2014/main" id="{E3FF6033-59CD-431C-BD5A-1131F367A7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2691" y="1724021"/>
            <a:ext cx="2271712" cy="4137991"/>
          </a:xfrm>
          <a:prstGeom prst="rect">
            <a:avLst/>
          </a:prstGeom>
        </p:spPr>
      </p:pic>
      <p:pic>
        <p:nvPicPr>
          <p:cNvPr id="19" name="תמונה 18" descr="תמונה שמכילה צג, צילום מסך, מסך, מחשב&#10;&#10;התיאור נוצר באופן אוטומטי">
            <a:extLst>
              <a:ext uri="{FF2B5EF4-FFF2-40B4-BE49-F238E27FC236}">
                <a16:creationId xmlns:a16="http://schemas.microsoft.com/office/drawing/2014/main" id="{06C8CBDA-CE8B-4450-9551-46BD58B151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4258" y="1724022"/>
            <a:ext cx="2271712" cy="4137993"/>
          </a:xfrm>
          <a:prstGeom prst="rect">
            <a:avLst/>
          </a:prstGeom>
        </p:spPr>
      </p:pic>
      <p:pic>
        <p:nvPicPr>
          <p:cNvPr id="21" name="תמונה 20" descr="תמונה שמכילה שעון, צג, מד&#10;&#10;התיאור נוצר באופן אוטומטי">
            <a:extLst>
              <a:ext uri="{FF2B5EF4-FFF2-40B4-BE49-F238E27FC236}">
                <a16:creationId xmlns:a16="http://schemas.microsoft.com/office/drawing/2014/main" id="{7DBF998A-5818-4D43-B31A-5E526E0683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0143" y="1724022"/>
            <a:ext cx="2271712" cy="4137991"/>
          </a:xfrm>
          <a:prstGeom prst="rect">
            <a:avLst/>
          </a:prstGeom>
        </p:spPr>
      </p:pic>
      <p:pic>
        <p:nvPicPr>
          <p:cNvPr id="23" name="תמונה 22" descr="תמונה שמכילה צילום מסך, מחשב, שעון&#10;&#10;התיאור נוצר באופן אוטומטי">
            <a:extLst>
              <a:ext uri="{FF2B5EF4-FFF2-40B4-BE49-F238E27FC236}">
                <a16:creationId xmlns:a16="http://schemas.microsoft.com/office/drawing/2014/main" id="{69A21830-01D4-4961-BD51-FF74F31F27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86936" y="1724021"/>
            <a:ext cx="2271712" cy="4137991"/>
          </a:xfrm>
          <a:prstGeom prst="rect">
            <a:avLst/>
          </a:prstGeom>
        </p:spPr>
      </p:pic>
    </p:spTree>
    <p:extLst>
      <p:ext uri="{BB962C8B-B14F-4D97-AF65-F5344CB8AC3E}">
        <p14:creationId xmlns:p14="http://schemas.microsoft.com/office/powerpoint/2010/main" val="1472330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212F48E-51DA-43D6-86A9-39C51128402D}"/>
              </a:ext>
            </a:extLst>
          </p:cNvPr>
          <p:cNvSpPr txBox="1">
            <a:spLocks/>
          </p:cNvSpPr>
          <p:nvPr/>
        </p:nvSpPr>
        <p:spPr>
          <a:xfrm>
            <a:off x="2686049" y="262560"/>
            <a:ext cx="6105525" cy="96740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e-IL" sz="4000" dirty="0">
                <a:solidFill>
                  <a:schemeClr val="tx1"/>
                </a:solidFill>
              </a:rPr>
              <a:t>רישום למשמרת:</a:t>
            </a:r>
            <a:endParaRPr lang="en-IL" sz="4000" dirty="0">
              <a:solidFill>
                <a:schemeClr val="tx1"/>
              </a:solidFill>
            </a:endParaRPr>
          </a:p>
        </p:txBody>
      </p:sp>
      <p:pic>
        <p:nvPicPr>
          <p:cNvPr id="3" name="תמונה 2">
            <a:extLst>
              <a:ext uri="{FF2B5EF4-FFF2-40B4-BE49-F238E27FC236}">
                <a16:creationId xmlns:a16="http://schemas.microsoft.com/office/drawing/2014/main" id="{8C30821B-51A6-487B-8E5E-881249F5A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905" y="1142979"/>
            <a:ext cx="10822217" cy="5141742"/>
          </a:xfrm>
          <a:prstGeom prst="rect">
            <a:avLst/>
          </a:prstGeom>
        </p:spPr>
      </p:pic>
    </p:spTree>
    <p:extLst>
      <p:ext uri="{BB962C8B-B14F-4D97-AF65-F5344CB8AC3E}">
        <p14:creationId xmlns:p14="http://schemas.microsoft.com/office/powerpoint/2010/main" val="443555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90A0F19-415E-429C-A23B-0EC316DD5244}"/>
              </a:ext>
            </a:extLst>
          </p:cNvPr>
          <p:cNvSpPr txBox="1">
            <a:spLocks/>
          </p:cNvSpPr>
          <p:nvPr/>
        </p:nvSpPr>
        <p:spPr>
          <a:xfrm>
            <a:off x="3790951" y="171450"/>
            <a:ext cx="2596976" cy="857250"/>
          </a:xfrm>
          <a:prstGeom prst="rect">
            <a:avLst/>
          </a:prstGeom>
        </p:spPr>
        <p:txBody>
          <a:bodyPr vert="horz" lIns="91440" tIns="45720" rIns="91440" bIns="45720" rtlCol="0" anchor="b">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e-IL" sz="4000">
                <a:solidFill>
                  <a:schemeClr val="tx1"/>
                </a:solidFill>
              </a:rPr>
              <a:t>מי במשמרת</a:t>
            </a:r>
            <a:endParaRPr lang="en-IL" sz="4000" dirty="0">
              <a:solidFill>
                <a:schemeClr val="tx1"/>
              </a:solidFill>
            </a:endParaRPr>
          </a:p>
        </p:txBody>
      </p:sp>
      <p:pic>
        <p:nvPicPr>
          <p:cNvPr id="3" name="תמונה 2" descr="תמונה שמכילה אלקטרוניקה, מחשב&#10;&#10;התיאור נוצר באופן אוטומטי">
            <a:extLst>
              <a:ext uri="{FF2B5EF4-FFF2-40B4-BE49-F238E27FC236}">
                <a16:creationId xmlns:a16="http://schemas.microsoft.com/office/drawing/2014/main" id="{A0DF205B-8597-443E-94F2-20486DCFC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750" y="1495424"/>
            <a:ext cx="2914650" cy="5019675"/>
          </a:xfrm>
          <a:prstGeom prst="rect">
            <a:avLst/>
          </a:prstGeom>
        </p:spPr>
      </p:pic>
      <p:sp>
        <p:nvSpPr>
          <p:cNvPr id="4" name="כותרת 1">
            <a:extLst>
              <a:ext uri="{FF2B5EF4-FFF2-40B4-BE49-F238E27FC236}">
                <a16:creationId xmlns:a16="http://schemas.microsoft.com/office/drawing/2014/main" id="{05DB78ED-9F23-4E03-8507-BACA2FB42278}"/>
              </a:ext>
            </a:extLst>
          </p:cNvPr>
          <p:cNvSpPr txBox="1">
            <a:spLocks/>
          </p:cNvSpPr>
          <p:nvPr/>
        </p:nvSpPr>
        <p:spPr>
          <a:xfrm>
            <a:off x="5438775" y="1571625"/>
            <a:ext cx="4600575" cy="1857376"/>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he-IL" sz="2000" dirty="0">
                <a:solidFill>
                  <a:schemeClr val="tx1"/>
                </a:solidFill>
              </a:rPr>
              <a:t>- מנהל יכול לראות בכל זמן נתון.</a:t>
            </a:r>
          </a:p>
          <a:p>
            <a:pPr algn="r"/>
            <a:endParaRPr lang="he-IL" sz="2000" dirty="0">
              <a:solidFill>
                <a:schemeClr val="tx1"/>
              </a:solidFill>
            </a:endParaRPr>
          </a:p>
          <a:p>
            <a:pPr algn="r"/>
            <a:r>
              <a:rPr lang="he-IL" sz="2000" dirty="0">
                <a:solidFill>
                  <a:schemeClr val="tx1"/>
                </a:solidFill>
              </a:rPr>
              <a:t>- עובד יוכל לראות רק בתנאי שהוא רשום למשמרת.</a:t>
            </a:r>
            <a:endParaRPr lang="en-IL" sz="2000" dirty="0">
              <a:solidFill>
                <a:schemeClr val="tx1"/>
              </a:solidFill>
            </a:endParaRPr>
          </a:p>
        </p:txBody>
      </p:sp>
    </p:spTree>
    <p:extLst>
      <p:ext uri="{BB962C8B-B14F-4D97-AF65-F5344CB8AC3E}">
        <p14:creationId xmlns:p14="http://schemas.microsoft.com/office/powerpoint/2010/main" val="1877236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2F144A9-068D-4D2C-8EF4-F46F1755F64A}"/>
              </a:ext>
            </a:extLst>
          </p:cNvPr>
          <p:cNvSpPr>
            <a:spLocks noGrp="1"/>
          </p:cNvSpPr>
          <p:nvPr>
            <p:ph type="ctrTitle"/>
          </p:nvPr>
        </p:nvSpPr>
        <p:spPr>
          <a:xfrm>
            <a:off x="1364975" y="1278099"/>
            <a:ext cx="8240332" cy="2830075"/>
          </a:xfrm>
        </p:spPr>
        <p:txBody>
          <a:bodyPr/>
          <a:lstStyle/>
          <a:p>
            <a:pPr algn="ctr"/>
            <a:r>
              <a:rPr lang="he-IL" dirty="0" err="1">
                <a:solidFill>
                  <a:schemeClr val="tx1"/>
                </a:solidFill>
                <a:effectLst/>
                <a:latin typeface="Times New Roman" panose="02020603050405020304" pitchFamily="18" charset="0"/>
                <a:cs typeface="Times New Roman" panose="02020603050405020304" pitchFamily="18" charset="0"/>
              </a:rPr>
              <a:t>Unified</a:t>
            </a:r>
            <a:r>
              <a:rPr lang="he-IL" dirty="0">
                <a:solidFill>
                  <a:schemeClr val="tx1"/>
                </a:solidFill>
                <a:effectLst/>
                <a:latin typeface="Times New Roman" panose="02020603050405020304" pitchFamily="18" charset="0"/>
                <a:cs typeface="Times New Roman" panose="02020603050405020304" pitchFamily="18" charset="0"/>
              </a:rPr>
              <a:t> </a:t>
            </a:r>
            <a:r>
              <a:rPr lang="he-IL" dirty="0" err="1">
                <a:solidFill>
                  <a:schemeClr val="tx1"/>
                </a:solidFill>
                <a:effectLst/>
                <a:latin typeface="Times New Roman" panose="02020603050405020304" pitchFamily="18" charset="0"/>
                <a:cs typeface="Times New Roman" panose="02020603050405020304" pitchFamily="18" charset="0"/>
              </a:rPr>
              <a:t>Modeling</a:t>
            </a:r>
            <a:r>
              <a:rPr lang="en-US" dirty="0">
                <a:solidFill>
                  <a:schemeClr val="tx1"/>
                </a:solidFill>
                <a:effectLst/>
                <a:latin typeface="Times New Roman" panose="02020603050405020304" pitchFamily="18" charset="0"/>
                <a:cs typeface="Times New Roman" panose="02020603050405020304" pitchFamily="18" charset="0"/>
              </a:rPr>
              <a:t> </a:t>
            </a:r>
            <a:r>
              <a:rPr lang="he-IL" dirty="0" err="1">
                <a:solidFill>
                  <a:schemeClr val="tx1"/>
                </a:solidFill>
                <a:effectLst/>
                <a:latin typeface="Times New Roman" panose="02020603050405020304" pitchFamily="18" charset="0"/>
                <a:cs typeface="Times New Roman" panose="02020603050405020304" pitchFamily="18" charset="0"/>
              </a:rPr>
              <a:t>Language</a:t>
            </a:r>
            <a:br>
              <a:rPr lang="he-IL" dirty="0">
                <a:solidFill>
                  <a:schemeClr val="tx1"/>
                </a:solidFill>
                <a:effectLst/>
                <a:latin typeface="Times New Roman" panose="02020603050405020304" pitchFamily="18" charset="0"/>
                <a:cs typeface="Times New Roman" panose="02020603050405020304" pitchFamily="18" charset="0"/>
              </a:rPr>
            </a:br>
            <a:r>
              <a:rPr lang="en-US" dirty="0">
                <a:solidFill>
                  <a:schemeClr val="tx1"/>
                </a:solidFill>
                <a:effectLst/>
                <a:latin typeface="Times New Roman" panose="02020603050405020304" pitchFamily="18" charset="0"/>
                <a:cs typeface="Times New Roman" panose="02020603050405020304" pitchFamily="18" charset="0"/>
              </a:rPr>
              <a:t>Diagrams:</a:t>
            </a:r>
            <a:endParaRPr lang="en-IL"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3132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C0B3D00-BA4E-49E5-B341-A4BB20617812}"/>
              </a:ext>
            </a:extLst>
          </p:cNvPr>
          <p:cNvSpPr>
            <a:spLocks noGrp="1"/>
          </p:cNvSpPr>
          <p:nvPr>
            <p:ph type="ctrTitle"/>
          </p:nvPr>
        </p:nvSpPr>
        <p:spPr>
          <a:xfrm>
            <a:off x="1330107" y="619125"/>
            <a:ext cx="8458200" cy="1619250"/>
          </a:xfrm>
        </p:spPr>
        <p:txBody>
          <a:bodyPr>
            <a:noAutofit/>
          </a:bodyPr>
          <a:lstStyle/>
          <a:p>
            <a:r>
              <a:rPr lang="en-US" sz="4800" dirty="0">
                <a:solidFill>
                  <a:schemeClr val="tx1"/>
                </a:solidFill>
                <a:effectLst/>
                <a:latin typeface="Arial" panose="020B0604020202020204" pitchFamily="34" charset="0"/>
                <a:cs typeface="Arial" panose="020B0604020202020204" pitchFamily="34" charset="0"/>
              </a:rPr>
              <a:t>Entity Relationship Diagram</a:t>
            </a:r>
            <a:br>
              <a:rPr lang="en-US" sz="4800" dirty="0">
                <a:solidFill>
                  <a:schemeClr val="tx1"/>
                </a:solidFill>
                <a:effectLst/>
              </a:rPr>
            </a:br>
            <a:endParaRPr lang="en-IL" sz="4800" dirty="0">
              <a:solidFill>
                <a:schemeClr val="tx1"/>
              </a:solidFill>
            </a:endParaRPr>
          </a:p>
        </p:txBody>
      </p:sp>
      <p:pic>
        <p:nvPicPr>
          <p:cNvPr id="3" name="תמונה 2" descr="תמונה שמכילה שלט&#10;&#10;התיאור נוצר באופן אוטומטי">
            <a:extLst>
              <a:ext uri="{FF2B5EF4-FFF2-40B4-BE49-F238E27FC236}">
                <a16:creationId xmlns:a16="http://schemas.microsoft.com/office/drawing/2014/main" id="{B9E3C295-306E-4DB1-A93C-7ED38220C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343" y="2568647"/>
            <a:ext cx="7657729" cy="3527224"/>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151991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97A97A-760C-4006-B241-1E0337368A43}"/>
              </a:ext>
            </a:extLst>
          </p:cNvPr>
          <p:cNvSpPr>
            <a:spLocks noGrp="1"/>
          </p:cNvSpPr>
          <p:nvPr>
            <p:ph type="ctrTitle"/>
          </p:nvPr>
        </p:nvSpPr>
        <p:spPr>
          <a:xfrm>
            <a:off x="1370693" y="378062"/>
            <a:ext cx="9440034" cy="748373"/>
          </a:xfrm>
        </p:spPr>
        <p:txBody>
          <a:bodyPr>
            <a:normAutofit fontScale="90000"/>
          </a:bodyPr>
          <a:lstStyle/>
          <a:p>
            <a:pPr algn="ctr"/>
            <a:r>
              <a:rPr lang="en-US" dirty="0">
                <a:solidFill>
                  <a:schemeClr val="tx1"/>
                </a:solidFill>
                <a:latin typeface="Arial" panose="020B0604020202020204" pitchFamily="34" charset="0"/>
                <a:cs typeface="Arial" panose="020B0604020202020204" pitchFamily="34" charset="0"/>
              </a:rPr>
              <a:t>Activity Diagram</a:t>
            </a:r>
            <a:endParaRPr lang="en-IL" dirty="0">
              <a:solidFill>
                <a:schemeClr val="tx1"/>
              </a:solidFill>
              <a:latin typeface="Arial" panose="020B0604020202020204" pitchFamily="34" charset="0"/>
              <a:cs typeface="Arial" panose="020B0604020202020204" pitchFamily="34" charset="0"/>
            </a:endParaRPr>
          </a:p>
        </p:txBody>
      </p:sp>
      <p:pic>
        <p:nvPicPr>
          <p:cNvPr id="3" name="תמונה 2" descr="תמונה שמכילה צילום מסך&#10;&#10;התיאור נוצר באופן אוטומטי">
            <a:extLst>
              <a:ext uri="{FF2B5EF4-FFF2-40B4-BE49-F238E27FC236}">
                <a16:creationId xmlns:a16="http://schemas.microsoft.com/office/drawing/2014/main" id="{76AB820B-2E11-464A-84F2-DAC8E648A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380" y="2112885"/>
            <a:ext cx="4877527" cy="4620349"/>
          </a:xfrm>
          <a:prstGeom prst="rect">
            <a:avLst/>
          </a:prstGeom>
        </p:spPr>
      </p:pic>
      <p:sp>
        <p:nvSpPr>
          <p:cNvPr id="4" name="כותרת 1">
            <a:extLst>
              <a:ext uri="{FF2B5EF4-FFF2-40B4-BE49-F238E27FC236}">
                <a16:creationId xmlns:a16="http://schemas.microsoft.com/office/drawing/2014/main" id="{837754B1-F59D-4967-8F43-C20120172E5B}"/>
              </a:ext>
            </a:extLst>
          </p:cNvPr>
          <p:cNvSpPr txBox="1">
            <a:spLocks/>
          </p:cNvSpPr>
          <p:nvPr/>
        </p:nvSpPr>
        <p:spPr>
          <a:xfrm>
            <a:off x="2807672" y="1234130"/>
            <a:ext cx="6566075" cy="47561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e-IL" sz="2200" dirty="0">
                <a:solidFill>
                  <a:schemeClr val="tx1"/>
                </a:solidFill>
                <a:latin typeface="Arial" panose="020B0604020202020204" pitchFamily="34" charset="0"/>
                <a:cs typeface="Arial" panose="020B0604020202020204" pitchFamily="34" charset="0"/>
              </a:rPr>
              <a:t>מתארת את תהליך סידור המשמרות ואת הטיימר:</a:t>
            </a:r>
            <a:endParaRPr lang="en-IL"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371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56500EE-30C9-4098-B43A-A2C88ED4D68E}"/>
              </a:ext>
            </a:extLst>
          </p:cNvPr>
          <p:cNvSpPr>
            <a:spLocks noGrp="1"/>
          </p:cNvSpPr>
          <p:nvPr>
            <p:ph type="ctrTitle"/>
          </p:nvPr>
        </p:nvSpPr>
        <p:spPr>
          <a:xfrm>
            <a:off x="3097799" y="381793"/>
            <a:ext cx="4993023" cy="933903"/>
          </a:xfrm>
        </p:spPr>
        <p:txBody>
          <a:bodyPr/>
          <a:lstStyle/>
          <a:p>
            <a:r>
              <a:rPr lang="he-IL" sz="4800" dirty="0">
                <a:solidFill>
                  <a:schemeClr val="tx1"/>
                </a:solidFill>
              </a:rPr>
              <a:t>תכולת הפרויקט:</a:t>
            </a:r>
            <a:endParaRPr lang="en-IL" sz="4800" dirty="0">
              <a:solidFill>
                <a:schemeClr val="tx1"/>
              </a:solidFill>
            </a:endParaRPr>
          </a:p>
        </p:txBody>
      </p:sp>
      <p:sp>
        <p:nvSpPr>
          <p:cNvPr id="3" name="כותרת משנה 2">
            <a:extLst>
              <a:ext uri="{FF2B5EF4-FFF2-40B4-BE49-F238E27FC236}">
                <a16:creationId xmlns:a16="http://schemas.microsoft.com/office/drawing/2014/main" id="{855C3110-324F-4DA1-8EED-6F206BFF58DB}"/>
              </a:ext>
            </a:extLst>
          </p:cNvPr>
          <p:cNvSpPr>
            <a:spLocks noGrp="1"/>
          </p:cNvSpPr>
          <p:nvPr>
            <p:ph type="subTitle" idx="1"/>
          </p:nvPr>
        </p:nvSpPr>
        <p:spPr>
          <a:xfrm>
            <a:off x="961183" y="1709531"/>
            <a:ext cx="9713040" cy="4876425"/>
          </a:xfrm>
        </p:spPr>
        <p:txBody>
          <a:bodyPr>
            <a:normAutofit/>
          </a:bodyPr>
          <a:lstStyle/>
          <a:p>
            <a:pPr algn="r" rtl="1"/>
            <a:r>
              <a:rPr lang="he-IL" b="1" u="sng" dirty="0">
                <a:solidFill>
                  <a:schemeClr val="tx1"/>
                </a:solidFill>
              </a:rPr>
              <a:t>תהליכים משמעותיים העובדים מקצה לקצה:</a:t>
            </a:r>
            <a:endParaRPr lang="he-IL" dirty="0">
              <a:solidFill>
                <a:schemeClr val="tx1"/>
              </a:solidFill>
            </a:endParaRPr>
          </a:p>
          <a:p>
            <a:pPr algn="r" rtl="1"/>
            <a:r>
              <a:rPr lang="he-IL" dirty="0">
                <a:solidFill>
                  <a:schemeClr val="tx1"/>
                </a:solidFill>
              </a:rPr>
              <a:t>* הזמנת עובד חדש לחברה קיימת ע"י מנהל ואישורה ע"י העובד.</a:t>
            </a:r>
          </a:p>
          <a:p>
            <a:pPr algn="r" rtl="1"/>
            <a:r>
              <a:rPr lang="he-IL" dirty="0">
                <a:solidFill>
                  <a:schemeClr val="tx1"/>
                </a:solidFill>
              </a:rPr>
              <a:t>* יצירת משמרות עבודה ע"י מנהל ורישום אליהן ע"י עובד.</a:t>
            </a:r>
          </a:p>
          <a:p>
            <a:pPr algn="r" rtl="1"/>
            <a:r>
              <a:rPr lang="he-IL" b="1" u="sng" dirty="0">
                <a:solidFill>
                  <a:schemeClr val="tx1"/>
                </a:solidFill>
              </a:rPr>
              <a:t>שני סוגים שונים של משתמשים במערכת:</a:t>
            </a:r>
          </a:p>
          <a:p>
            <a:pPr algn="r" rtl="1"/>
            <a:r>
              <a:rPr lang="he-IL" dirty="0">
                <a:solidFill>
                  <a:schemeClr val="tx1"/>
                </a:solidFill>
              </a:rPr>
              <a:t>* </a:t>
            </a:r>
            <a:r>
              <a:rPr lang="he-IL" b="1" dirty="0">
                <a:solidFill>
                  <a:schemeClr val="tx1"/>
                </a:solidFill>
              </a:rPr>
              <a:t>מנהל</a:t>
            </a:r>
            <a:r>
              <a:rPr lang="he-IL" dirty="0">
                <a:solidFill>
                  <a:schemeClr val="tx1"/>
                </a:solidFill>
              </a:rPr>
              <a:t> – רושם את בית העסק שלו באפליקציה, מזמין עובדים להצטרף לעסק שלו, יוצר משמרות, יכול לראות מי נמצא במשמרת בכל זמן נתון.</a:t>
            </a:r>
          </a:p>
          <a:p>
            <a:pPr algn="r" rtl="1"/>
            <a:r>
              <a:rPr lang="he-IL" dirty="0">
                <a:solidFill>
                  <a:schemeClr val="tx1"/>
                </a:solidFill>
              </a:rPr>
              <a:t>* </a:t>
            </a:r>
            <a:r>
              <a:rPr lang="he-IL" b="1" dirty="0">
                <a:solidFill>
                  <a:schemeClr val="tx1"/>
                </a:solidFill>
              </a:rPr>
              <a:t>עובד</a:t>
            </a:r>
            <a:r>
              <a:rPr lang="he-IL" dirty="0">
                <a:solidFill>
                  <a:schemeClr val="tx1"/>
                </a:solidFill>
              </a:rPr>
              <a:t> – נרשם כעובד באפליקציה, יכול לאשר הזמנה ממנהל לעסק שלו, יכול להירשם למשמרות שמנהל פתח, יכול לראות מי נמצא במשמרת רק אם הוא רשום אליה, יכול להפעיל שעון ששומר את כמות השעות שעבד במשמרת.</a:t>
            </a:r>
          </a:p>
          <a:p>
            <a:pPr algn="r" rtl="1"/>
            <a:r>
              <a:rPr lang="he-IL" u="sng" dirty="0">
                <a:solidFill>
                  <a:schemeClr val="tx1"/>
                </a:solidFill>
              </a:rPr>
              <a:t>פיצ'רים : </a:t>
            </a:r>
          </a:p>
          <a:p>
            <a:pPr algn="r" rtl="1"/>
            <a:r>
              <a:rPr lang="he-IL" dirty="0">
                <a:solidFill>
                  <a:schemeClr val="tx1"/>
                </a:solidFill>
              </a:rPr>
              <a:t>תפריט ראשי,</a:t>
            </a:r>
            <a:r>
              <a:rPr lang="en-US" dirty="0">
                <a:solidFill>
                  <a:schemeClr val="tx1"/>
                </a:solidFill>
              </a:rPr>
              <a:t> </a:t>
            </a:r>
            <a:r>
              <a:rPr lang="he-IL" dirty="0">
                <a:solidFill>
                  <a:schemeClr val="tx1"/>
                </a:solidFill>
              </a:rPr>
              <a:t> </a:t>
            </a:r>
            <a:r>
              <a:rPr lang="he-IL" dirty="0" err="1">
                <a:solidFill>
                  <a:schemeClr val="tx1"/>
                </a:solidFill>
              </a:rPr>
              <a:t>נוטיפיקציות</a:t>
            </a:r>
            <a:r>
              <a:rPr lang="he-IL" dirty="0">
                <a:solidFill>
                  <a:schemeClr val="tx1"/>
                </a:solidFill>
              </a:rPr>
              <a:t>, </a:t>
            </a:r>
            <a:r>
              <a:rPr lang="en-US" dirty="0">
                <a:solidFill>
                  <a:schemeClr val="tx1"/>
                </a:solidFill>
              </a:rPr>
              <a:t> Timer</a:t>
            </a:r>
            <a:r>
              <a:rPr lang="he-IL" dirty="0">
                <a:solidFill>
                  <a:schemeClr val="tx1"/>
                </a:solidFill>
              </a:rPr>
              <a:t>על מנת לחשב את זמן השהייה במשמרת הנוכחית, שימוש בדיאלוג זמן-תאריך ליצירת משמרות.</a:t>
            </a:r>
          </a:p>
          <a:p>
            <a:pPr algn="r" rtl="1"/>
            <a:r>
              <a:rPr lang="he-IL" u="sng" dirty="0">
                <a:solidFill>
                  <a:schemeClr val="tx1"/>
                </a:solidFill>
              </a:rPr>
              <a:t>שימוש ב</a:t>
            </a:r>
            <a:r>
              <a:rPr lang="en-US" u="sng" dirty="0">
                <a:solidFill>
                  <a:schemeClr val="tx1"/>
                </a:solidFill>
              </a:rPr>
              <a:t>Data Base</a:t>
            </a:r>
            <a:r>
              <a:rPr lang="he-IL" u="sng" dirty="0">
                <a:solidFill>
                  <a:schemeClr val="tx1"/>
                </a:solidFill>
              </a:rPr>
              <a:t>  מסוג  </a:t>
            </a:r>
            <a:r>
              <a:rPr lang="en-US" u="sng" dirty="0">
                <a:solidFill>
                  <a:schemeClr val="tx1"/>
                </a:solidFill>
              </a:rPr>
              <a:t>FIREBASE</a:t>
            </a:r>
            <a:r>
              <a:rPr lang="he-IL" u="sng" dirty="0">
                <a:solidFill>
                  <a:schemeClr val="tx1"/>
                </a:solidFill>
              </a:rPr>
              <a:t>.</a:t>
            </a:r>
            <a:r>
              <a:rPr lang="en-US" u="sng" dirty="0">
                <a:solidFill>
                  <a:schemeClr val="tx1"/>
                </a:solidFill>
              </a:rPr>
              <a:t> </a:t>
            </a:r>
            <a:endParaRPr lang="en-IL" u="sng" dirty="0">
              <a:solidFill>
                <a:schemeClr val="tx1"/>
              </a:solidFill>
            </a:endParaRPr>
          </a:p>
        </p:txBody>
      </p:sp>
    </p:spTree>
    <p:extLst>
      <p:ext uri="{BB962C8B-B14F-4D97-AF65-F5344CB8AC3E}">
        <p14:creationId xmlns:p14="http://schemas.microsoft.com/office/powerpoint/2010/main" val="1741339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2CFD6D4-F7FE-49DE-976F-EEE758EE0537}"/>
              </a:ext>
            </a:extLst>
          </p:cNvPr>
          <p:cNvSpPr>
            <a:spLocks noGrp="1"/>
          </p:cNvSpPr>
          <p:nvPr>
            <p:ph type="ctrTitle"/>
          </p:nvPr>
        </p:nvSpPr>
        <p:spPr>
          <a:xfrm>
            <a:off x="2556768" y="159991"/>
            <a:ext cx="6852059" cy="1683889"/>
          </a:xfrm>
        </p:spPr>
        <p:txBody>
          <a:bodyPr>
            <a:normAutofit fontScale="90000"/>
          </a:bodyPr>
          <a:lstStyle/>
          <a:p>
            <a:pPr algn="ctr"/>
            <a:r>
              <a:rPr lang="en-US" b="1" dirty="0">
                <a:solidFill>
                  <a:schemeClr val="tx1"/>
                </a:solidFill>
                <a:effectLst/>
                <a:latin typeface="Arial" panose="020B0604020202020204" pitchFamily="34" charset="0"/>
                <a:cs typeface="Arial" panose="020B0604020202020204" pitchFamily="34" charset="0"/>
              </a:rPr>
              <a:t>Use-case diagram</a:t>
            </a:r>
            <a:br>
              <a:rPr lang="en-US" dirty="0">
                <a:solidFill>
                  <a:schemeClr val="tx1"/>
                </a:solidFill>
                <a:effectLst/>
                <a:latin typeface="Arial" panose="020B0604020202020204" pitchFamily="34" charset="0"/>
                <a:cs typeface="Arial" panose="020B0604020202020204" pitchFamily="34" charset="0"/>
              </a:rPr>
            </a:br>
            <a:endParaRPr lang="en-IL" dirty="0">
              <a:solidFill>
                <a:schemeClr val="tx1"/>
              </a:solidFill>
              <a:latin typeface="Arial" panose="020B0604020202020204" pitchFamily="34" charset="0"/>
              <a:cs typeface="Arial" panose="020B0604020202020204" pitchFamily="34" charset="0"/>
            </a:endParaRPr>
          </a:p>
        </p:txBody>
      </p:sp>
      <p:pic>
        <p:nvPicPr>
          <p:cNvPr id="3" name="תמונה 2" descr="תמונה שמכילה מפה, טקסט&#10;&#10;התיאור נוצר באופן אוטומטי">
            <a:extLst>
              <a:ext uri="{FF2B5EF4-FFF2-40B4-BE49-F238E27FC236}">
                <a16:creationId xmlns:a16="http://schemas.microsoft.com/office/drawing/2014/main" id="{C44E2D9F-7C5F-4144-9A74-A17035EF5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975" y="2201406"/>
            <a:ext cx="6759852" cy="341815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677896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כותרת 1">
            <a:extLst>
              <a:ext uri="{FF2B5EF4-FFF2-40B4-BE49-F238E27FC236}">
                <a16:creationId xmlns:a16="http://schemas.microsoft.com/office/drawing/2014/main" id="{B81E350C-7EBA-486E-8B32-6ECA676881C3}"/>
              </a:ext>
            </a:extLst>
          </p:cNvPr>
          <p:cNvSpPr>
            <a:spLocks noGrp="1"/>
          </p:cNvSpPr>
          <p:nvPr>
            <p:ph type="ctrTitle"/>
          </p:nvPr>
        </p:nvSpPr>
        <p:spPr>
          <a:xfrm>
            <a:off x="2396918" y="206483"/>
            <a:ext cx="6578407" cy="1621051"/>
          </a:xfrm>
        </p:spPr>
        <p:txBody>
          <a:bodyPr/>
          <a:lstStyle/>
          <a:p>
            <a:pPr algn="ctr"/>
            <a:r>
              <a:rPr lang="en-US" sz="4800" b="1" dirty="0">
                <a:solidFill>
                  <a:schemeClr val="tx1"/>
                </a:solidFill>
                <a:effectLst/>
                <a:latin typeface="Arial" panose="020B0604020202020204" pitchFamily="34" charset="0"/>
                <a:cs typeface="Arial" panose="020B0604020202020204" pitchFamily="34" charset="0"/>
              </a:rPr>
              <a:t>Sequence diagram</a:t>
            </a:r>
            <a:br>
              <a:rPr lang="en-US" sz="4800" dirty="0">
                <a:solidFill>
                  <a:schemeClr val="tx1"/>
                </a:solidFill>
                <a:effectLst/>
                <a:latin typeface="Times New Roman" panose="02020603050405020304" pitchFamily="18" charset="0"/>
                <a:cs typeface="Times New Roman" panose="02020603050405020304" pitchFamily="18" charset="0"/>
              </a:rPr>
            </a:br>
            <a:endParaRPr lang="en-IL" sz="4800" dirty="0">
              <a:solidFill>
                <a:schemeClr val="tx1"/>
              </a:solidFill>
              <a:latin typeface="Times New Roman" panose="02020603050405020304" pitchFamily="18" charset="0"/>
              <a:cs typeface="Times New Roman" panose="02020603050405020304" pitchFamily="18" charset="0"/>
            </a:endParaRPr>
          </a:p>
        </p:txBody>
      </p:sp>
      <p:pic>
        <p:nvPicPr>
          <p:cNvPr id="5" name="תמונה 4" descr="תמונה שמכילה צילום מסך&#10;&#10;התיאור נוצר באופן אוטומטי">
            <a:extLst>
              <a:ext uri="{FF2B5EF4-FFF2-40B4-BE49-F238E27FC236}">
                <a16:creationId xmlns:a16="http://schemas.microsoft.com/office/drawing/2014/main" id="{C3410F8C-6BC8-4A74-9C9F-BFA4A4225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2465" y="2564727"/>
            <a:ext cx="6207312" cy="35075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כותרת 1">
            <a:extLst>
              <a:ext uri="{FF2B5EF4-FFF2-40B4-BE49-F238E27FC236}">
                <a16:creationId xmlns:a16="http://schemas.microsoft.com/office/drawing/2014/main" id="{63F70DEB-2DFB-4FAE-9358-4C05E9706DC0}"/>
              </a:ext>
            </a:extLst>
          </p:cNvPr>
          <p:cNvSpPr txBox="1">
            <a:spLocks/>
          </p:cNvSpPr>
          <p:nvPr/>
        </p:nvSpPr>
        <p:spPr>
          <a:xfrm>
            <a:off x="3168509" y="1482705"/>
            <a:ext cx="4874660" cy="47561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e-IL" sz="2200" dirty="0">
                <a:solidFill>
                  <a:schemeClr val="tx1"/>
                </a:solidFill>
                <a:latin typeface="Arial" panose="020B0604020202020204" pitchFamily="34" charset="0"/>
                <a:cs typeface="Arial" panose="020B0604020202020204" pitchFamily="34" charset="0"/>
              </a:rPr>
              <a:t>מתארת את ההרשמה לאפליקציה:</a:t>
            </a:r>
            <a:endParaRPr lang="en-IL"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6119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9BE6B22-C0F1-48C2-8858-1CB899121575}"/>
              </a:ext>
            </a:extLst>
          </p:cNvPr>
          <p:cNvSpPr>
            <a:spLocks noGrp="1"/>
          </p:cNvSpPr>
          <p:nvPr>
            <p:ph type="ctrTitle"/>
          </p:nvPr>
        </p:nvSpPr>
        <p:spPr>
          <a:xfrm>
            <a:off x="7132114" y="2183907"/>
            <a:ext cx="3867320" cy="1704512"/>
          </a:xfrm>
        </p:spPr>
        <p:txBody>
          <a:bodyPr/>
          <a:lstStyle/>
          <a:p>
            <a:pPr algn="ctr"/>
            <a:r>
              <a:rPr lang="en-US" sz="4800" dirty="0">
                <a:solidFill>
                  <a:schemeClr val="tx1"/>
                </a:solidFill>
                <a:latin typeface="Arial" panose="020B0604020202020204" pitchFamily="34" charset="0"/>
                <a:cs typeface="Arial" panose="020B0604020202020204" pitchFamily="34" charset="0"/>
              </a:rPr>
              <a:t>Class Diagram</a:t>
            </a:r>
            <a:endParaRPr lang="en-IL" sz="4800" dirty="0">
              <a:solidFill>
                <a:schemeClr val="tx1"/>
              </a:solidFill>
              <a:latin typeface="Arial" panose="020B0604020202020204" pitchFamily="34" charset="0"/>
              <a:cs typeface="Arial" panose="020B0604020202020204" pitchFamily="34" charset="0"/>
            </a:endParaRPr>
          </a:p>
        </p:txBody>
      </p:sp>
      <p:pic>
        <p:nvPicPr>
          <p:cNvPr id="3" name="תמונה 2" descr="תמונה שמכילה צילום מסך, מחשב, תצוגה, שלט&#10;&#10;התיאור נוצר באופן אוטומטי">
            <a:extLst>
              <a:ext uri="{FF2B5EF4-FFF2-40B4-BE49-F238E27FC236}">
                <a16:creationId xmlns:a16="http://schemas.microsoft.com/office/drawing/2014/main" id="{B6B58EE8-3252-4067-AE1C-4D8995F6E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911" y="165652"/>
            <a:ext cx="5774901" cy="6526696"/>
          </a:xfrm>
          <a:prstGeom prst="rect">
            <a:avLst/>
          </a:prstGeom>
        </p:spPr>
      </p:pic>
    </p:spTree>
    <p:extLst>
      <p:ext uri="{BB962C8B-B14F-4D97-AF65-F5344CB8AC3E}">
        <p14:creationId xmlns:p14="http://schemas.microsoft.com/office/powerpoint/2010/main" val="19840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EDEF9D6-75EC-4E85-BBE2-A24838AA3FD6}"/>
              </a:ext>
            </a:extLst>
          </p:cNvPr>
          <p:cNvSpPr>
            <a:spLocks noGrp="1"/>
          </p:cNvSpPr>
          <p:nvPr>
            <p:ph type="ctrTitle"/>
          </p:nvPr>
        </p:nvSpPr>
        <p:spPr>
          <a:xfrm>
            <a:off x="6773274" y="1038686"/>
            <a:ext cx="3772936" cy="1580225"/>
          </a:xfrm>
        </p:spPr>
        <p:txBody>
          <a:bodyPr>
            <a:normAutofit/>
          </a:bodyPr>
          <a:lstStyle/>
          <a:p>
            <a:pPr algn="ctr"/>
            <a:r>
              <a:rPr lang="en-US" sz="4800" dirty="0">
                <a:solidFill>
                  <a:schemeClr val="tx1"/>
                </a:solidFill>
              </a:rPr>
              <a:t>Object </a:t>
            </a:r>
            <a:r>
              <a:rPr lang="en-US" sz="4800" dirty="0">
                <a:solidFill>
                  <a:schemeClr val="tx1"/>
                </a:solidFill>
                <a:latin typeface="Arial" panose="020B0604020202020204" pitchFamily="34" charset="0"/>
                <a:cs typeface="Arial" panose="020B0604020202020204" pitchFamily="34" charset="0"/>
              </a:rPr>
              <a:t>Diagram</a:t>
            </a:r>
            <a:endParaRPr lang="en-IL" sz="4800" dirty="0">
              <a:solidFill>
                <a:schemeClr val="tx1"/>
              </a:solidFill>
              <a:latin typeface="Arial" panose="020B0604020202020204" pitchFamily="34" charset="0"/>
              <a:cs typeface="Arial" panose="020B0604020202020204" pitchFamily="34" charset="0"/>
            </a:endParaRPr>
          </a:p>
        </p:txBody>
      </p:sp>
      <p:pic>
        <p:nvPicPr>
          <p:cNvPr id="3" name="תמונה 2" descr="תמונה שמכילה טקסט, מפה&#10;&#10;התיאור נוצר באופן אוטומטי">
            <a:extLst>
              <a:ext uri="{FF2B5EF4-FFF2-40B4-BE49-F238E27FC236}">
                <a16:creationId xmlns:a16="http://schemas.microsoft.com/office/drawing/2014/main" id="{BDB73E3C-D123-443D-914A-91DC3D68A9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575" y="928466"/>
            <a:ext cx="6477000" cy="5275385"/>
          </a:xfrm>
          <a:prstGeom prst="rect">
            <a:avLst/>
          </a:prstGeom>
        </p:spPr>
      </p:pic>
    </p:spTree>
    <p:extLst>
      <p:ext uri="{BB962C8B-B14F-4D97-AF65-F5344CB8AC3E}">
        <p14:creationId xmlns:p14="http://schemas.microsoft.com/office/powerpoint/2010/main" val="2799700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256F827-4AD9-4B19-9229-21420A0D1A05}"/>
              </a:ext>
            </a:extLst>
          </p:cNvPr>
          <p:cNvSpPr txBox="1">
            <a:spLocks/>
          </p:cNvSpPr>
          <p:nvPr/>
        </p:nvSpPr>
        <p:spPr>
          <a:xfrm>
            <a:off x="1480385" y="2449951"/>
            <a:ext cx="8240332" cy="15450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e-IL" sz="5200" dirty="0">
                <a:solidFill>
                  <a:schemeClr val="tx1"/>
                </a:solidFill>
                <a:latin typeface="Times New Roman" panose="02020603050405020304" pitchFamily="18" charset="0"/>
              </a:rPr>
              <a:t>בסיס הנתונים </a:t>
            </a:r>
            <a:r>
              <a:rPr lang="he-IL" sz="5200" dirty="0" err="1">
                <a:solidFill>
                  <a:schemeClr val="tx1"/>
                </a:solidFill>
                <a:latin typeface="Times New Roman" panose="02020603050405020304" pitchFamily="18" charset="0"/>
              </a:rPr>
              <a:t>בפיירבייס</a:t>
            </a:r>
            <a:r>
              <a:rPr lang="he-IL" sz="5200" dirty="0">
                <a:solidFill>
                  <a:schemeClr val="tx1"/>
                </a:solidFill>
                <a:latin typeface="Times New Roman" panose="02020603050405020304" pitchFamily="18" charset="0"/>
              </a:rPr>
              <a:t>:</a:t>
            </a:r>
            <a:endParaRPr lang="en-IL" sz="5200"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498571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 name="תמונה 1" descr="תמונה שמכילה טקסט&#10;&#10;התיאור נוצר באופן אוטומטי">
            <a:extLst>
              <a:ext uri="{FF2B5EF4-FFF2-40B4-BE49-F238E27FC236}">
                <a16:creationId xmlns:a16="http://schemas.microsoft.com/office/drawing/2014/main" id="{35B51AA8-4692-4950-BCD9-6072FAF87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712" y="1347787"/>
            <a:ext cx="2752725" cy="2924175"/>
          </a:xfrm>
          <a:prstGeom prst="rect">
            <a:avLst/>
          </a:prstGeom>
        </p:spPr>
      </p:pic>
      <p:pic>
        <p:nvPicPr>
          <p:cNvPr id="3" name="תמונה 2" descr="תמונה שמכילה טקסט&#10;&#10;התיאור נוצר באופן אוטומטי">
            <a:extLst>
              <a:ext uri="{FF2B5EF4-FFF2-40B4-BE49-F238E27FC236}">
                <a16:creationId xmlns:a16="http://schemas.microsoft.com/office/drawing/2014/main" id="{29D5171F-1697-42C6-BF54-A1B6F2433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3475" y="1347787"/>
            <a:ext cx="3867150" cy="3857625"/>
          </a:xfrm>
          <a:prstGeom prst="rect">
            <a:avLst/>
          </a:prstGeom>
        </p:spPr>
      </p:pic>
    </p:spTree>
    <p:extLst>
      <p:ext uri="{BB962C8B-B14F-4D97-AF65-F5344CB8AC3E}">
        <p14:creationId xmlns:p14="http://schemas.microsoft.com/office/powerpoint/2010/main" val="1080105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 name="תמונה 1" descr="תמונה שמכילה טקסט&#10;&#10;התיאור נוצר באופן אוטומטי">
            <a:extLst>
              <a:ext uri="{FF2B5EF4-FFF2-40B4-BE49-F238E27FC236}">
                <a16:creationId xmlns:a16="http://schemas.microsoft.com/office/drawing/2014/main" id="{3B5D09CD-D3B7-462B-A23D-9A804E7BD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587" y="647700"/>
            <a:ext cx="3514725" cy="5734050"/>
          </a:xfrm>
          <a:prstGeom prst="rect">
            <a:avLst/>
          </a:prstGeom>
        </p:spPr>
      </p:pic>
      <p:pic>
        <p:nvPicPr>
          <p:cNvPr id="3" name="תמונה 2" descr="תמונה שמכילה צילום מסך&#10;&#10;התיאור נוצר באופן אוטומטי">
            <a:extLst>
              <a:ext uri="{FF2B5EF4-FFF2-40B4-BE49-F238E27FC236}">
                <a16:creationId xmlns:a16="http://schemas.microsoft.com/office/drawing/2014/main" id="{67A24E70-9D6E-4444-982D-E4561216CB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137" y="719137"/>
            <a:ext cx="4105275" cy="3857625"/>
          </a:xfrm>
          <a:prstGeom prst="rect">
            <a:avLst/>
          </a:prstGeom>
        </p:spPr>
      </p:pic>
    </p:spTree>
    <p:extLst>
      <p:ext uri="{BB962C8B-B14F-4D97-AF65-F5344CB8AC3E}">
        <p14:creationId xmlns:p14="http://schemas.microsoft.com/office/powerpoint/2010/main" val="2153695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8BD34083-2BB6-478E-B10A-880E46E6553D}"/>
              </a:ext>
            </a:extLst>
          </p:cNvPr>
          <p:cNvSpPr txBox="1"/>
          <p:nvPr/>
        </p:nvSpPr>
        <p:spPr>
          <a:xfrm>
            <a:off x="3333750" y="695324"/>
            <a:ext cx="4429125" cy="830997"/>
          </a:xfrm>
          <a:prstGeom prst="rect">
            <a:avLst/>
          </a:prstGeom>
          <a:noFill/>
        </p:spPr>
        <p:txBody>
          <a:bodyPr wrap="square" rtlCol="1">
            <a:spAutoFit/>
          </a:bodyPr>
          <a:lstStyle/>
          <a:p>
            <a:pPr algn="ctr"/>
            <a:r>
              <a:rPr lang="he-IL" sz="4800" dirty="0">
                <a:cs typeface="+mj-cs"/>
              </a:rPr>
              <a:t>חוקי </a:t>
            </a:r>
            <a:r>
              <a:rPr lang="he-IL" sz="4800" dirty="0" err="1">
                <a:cs typeface="+mj-cs"/>
              </a:rPr>
              <a:t>הדטהבייס</a:t>
            </a:r>
            <a:r>
              <a:rPr lang="he-IL" sz="4800" dirty="0">
                <a:cs typeface="+mj-cs"/>
              </a:rPr>
              <a:t>:</a:t>
            </a:r>
          </a:p>
        </p:txBody>
      </p:sp>
      <p:pic>
        <p:nvPicPr>
          <p:cNvPr id="6" name="תמונה 5" descr="תמונה שמכילה טקסט, צילום מסך&#10;&#10;התיאור נוצר באופן אוטומטי">
            <a:extLst>
              <a:ext uri="{FF2B5EF4-FFF2-40B4-BE49-F238E27FC236}">
                <a16:creationId xmlns:a16="http://schemas.microsoft.com/office/drawing/2014/main" id="{CF325FD1-01B5-4497-A592-9B8246C029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4312" y="1800226"/>
            <a:ext cx="3048000" cy="4362450"/>
          </a:xfrm>
          <a:prstGeom prst="rect">
            <a:avLst/>
          </a:prstGeom>
        </p:spPr>
      </p:pic>
    </p:spTree>
    <p:extLst>
      <p:ext uri="{BB962C8B-B14F-4D97-AF65-F5344CB8AC3E}">
        <p14:creationId xmlns:p14="http://schemas.microsoft.com/office/powerpoint/2010/main" val="2148103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משנה 2">
            <a:extLst>
              <a:ext uri="{FF2B5EF4-FFF2-40B4-BE49-F238E27FC236}">
                <a16:creationId xmlns:a16="http://schemas.microsoft.com/office/drawing/2014/main" id="{6E2FA76C-EB20-4107-8018-59E7D57ADD66}"/>
              </a:ext>
            </a:extLst>
          </p:cNvPr>
          <p:cNvSpPr>
            <a:spLocks noGrp="1"/>
          </p:cNvSpPr>
          <p:nvPr>
            <p:ph type="subTitle" idx="1"/>
          </p:nvPr>
        </p:nvSpPr>
        <p:spPr>
          <a:xfrm>
            <a:off x="1381273" y="4885609"/>
            <a:ext cx="9440034" cy="1202559"/>
          </a:xfrm>
        </p:spPr>
        <p:txBody>
          <a:bodyPr>
            <a:normAutofit/>
          </a:bodyPr>
          <a:lstStyle/>
          <a:p>
            <a:pPr algn="r" rtl="1"/>
            <a:r>
              <a:rPr lang="he-IL" dirty="0">
                <a:solidFill>
                  <a:schemeClr val="tx1"/>
                </a:solidFill>
                <a:cs typeface="+mj-cs"/>
              </a:rPr>
              <a:t>יש לציין שעמדנו בציפיות של עצמנו ביצירה של מירב הדרישות: </a:t>
            </a:r>
            <a:r>
              <a:rPr lang="he-IL" dirty="0">
                <a:solidFill>
                  <a:schemeClr val="tx1"/>
                </a:solidFill>
                <a:effectLst/>
                <a:cs typeface="+mj-cs"/>
              </a:rPr>
              <a:t>החתמת נוכחות בעבודה , רישום עובד חדש לחברה , יצירת תשתית לסידור עבודה של עובדים בחברה, כפתור "הפסקה", תאימות המוצר לחברות שונות, "מי במשמרת?".</a:t>
            </a:r>
            <a:endParaRPr lang="en-IL" dirty="0">
              <a:solidFill>
                <a:schemeClr val="tx1"/>
              </a:solidFill>
              <a:cs typeface="+mj-cs"/>
            </a:endParaRPr>
          </a:p>
        </p:txBody>
      </p:sp>
      <p:graphicFrame>
        <p:nvGraphicFramePr>
          <p:cNvPr id="3" name="טבלה 4">
            <a:extLst>
              <a:ext uri="{FF2B5EF4-FFF2-40B4-BE49-F238E27FC236}">
                <a16:creationId xmlns:a16="http://schemas.microsoft.com/office/drawing/2014/main" id="{1F7D9D82-CF0B-4FBB-A5D2-0AB1EB730C90}"/>
              </a:ext>
            </a:extLst>
          </p:cNvPr>
          <p:cNvGraphicFramePr>
            <a:graphicFrameLocks noGrp="1"/>
          </p:cNvGraphicFramePr>
          <p:nvPr>
            <p:extLst>
              <p:ext uri="{D42A27DB-BD31-4B8C-83A1-F6EECF244321}">
                <p14:modId xmlns:p14="http://schemas.microsoft.com/office/powerpoint/2010/main" val="2714442417"/>
              </p:ext>
            </p:extLst>
          </p:nvPr>
        </p:nvGraphicFramePr>
        <p:xfrm>
          <a:off x="1570159" y="1371111"/>
          <a:ext cx="9251148" cy="2961650"/>
        </p:xfrm>
        <a:graphic>
          <a:graphicData uri="http://schemas.openxmlformats.org/drawingml/2006/table">
            <a:tbl>
              <a:tblPr firstRow="1" bandRow="1">
                <a:tableStyleId>{5C22544A-7EE6-4342-B048-85BDC9FD1C3A}</a:tableStyleId>
              </a:tblPr>
              <a:tblGrid>
                <a:gridCol w="4625574">
                  <a:extLst>
                    <a:ext uri="{9D8B030D-6E8A-4147-A177-3AD203B41FA5}">
                      <a16:colId xmlns:a16="http://schemas.microsoft.com/office/drawing/2014/main" val="2044800408"/>
                    </a:ext>
                  </a:extLst>
                </a:gridCol>
                <a:gridCol w="4625574">
                  <a:extLst>
                    <a:ext uri="{9D8B030D-6E8A-4147-A177-3AD203B41FA5}">
                      <a16:colId xmlns:a16="http://schemas.microsoft.com/office/drawing/2014/main" val="1876560736"/>
                    </a:ext>
                  </a:extLst>
                </a:gridCol>
              </a:tblGrid>
              <a:tr h="497164">
                <a:tc>
                  <a:txBody>
                    <a:bodyPr/>
                    <a:lstStyle/>
                    <a:p>
                      <a:pPr algn="r" rtl="1"/>
                      <a:r>
                        <a:rPr lang="he-IL" b="0" dirty="0">
                          <a:cs typeface="+mj-cs"/>
                        </a:rPr>
                        <a:t>ביצוע</a:t>
                      </a:r>
                      <a:endParaRPr lang="en-IL" b="0" dirty="0">
                        <a:cs typeface="+mj-cs"/>
                      </a:endParaRPr>
                    </a:p>
                  </a:txBody>
                  <a:tcPr/>
                </a:tc>
                <a:tc>
                  <a:txBody>
                    <a:bodyPr/>
                    <a:lstStyle/>
                    <a:p>
                      <a:pPr algn="r" rtl="1"/>
                      <a:r>
                        <a:rPr lang="he-IL" b="0" dirty="0">
                          <a:cs typeface="+mj-cs"/>
                        </a:rPr>
                        <a:t>דרישות</a:t>
                      </a:r>
                      <a:endParaRPr lang="en-IL" b="0" dirty="0">
                        <a:cs typeface="+mj-cs"/>
                      </a:endParaRPr>
                    </a:p>
                  </a:txBody>
                  <a:tcPr/>
                </a:tc>
                <a:extLst>
                  <a:ext uri="{0D108BD9-81ED-4DB2-BD59-A6C34878D82A}">
                    <a16:rowId xmlns:a16="http://schemas.microsoft.com/office/drawing/2014/main" val="2440004916"/>
                  </a:ext>
                </a:extLst>
              </a:tr>
              <a:tr h="497164">
                <a:tc rowSpan="3">
                  <a:txBody>
                    <a:bodyPr/>
                    <a:lstStyle/>
                    <a:p>
                      <a:pPr algn="r" rtl="1"/>
                      <a:r>
                        <a:rPr lang="he-IL" b="0">
                          <a:cs typeface="+mj-cs"/>
                        </a:rPr>
                        <a:t>שינינו קצת את המודל, כך שמנהל יוכל ליצור את המשמרות כרצונו, ועובדים יוכלו להירשם אליהם.</a:t>
                      </a:r>
                      <a:endParaRPr lang="en-IL" b="0" dirty="0">
                        <a:cs typeface="+mj-cs"/>
                      </a:endParaRPr>
                    </a:p>
                  </a:txBody>
                  <a:tcPr/>
                </a:tc>
                <a:tc>
                  <a:txBody>
                    <a:bodyPr/>
                    <a:lstStyle/>
                    <a:p>
                      <a:pPr algn="r" rtl="1"/>
                      <a:r>
                        <a:rPr lang="he-IL" sz="1800" b="0" kern="1200" dirty="0">
                          <a:solidFill>
                            <a:schemeClr val="dk1"/>
                          </a:solidFill>
                          <a:effectLst/>
                          <a:latin typeface="+mn-lt"/>
                          <a:ea typeface="+mn-ea"/>
                          <a:cs typeface="+mj-cs"/>
                        </a:rPr>
                        <a:t>הגשת בקשה למשמרות</a:t>
                      </a:r>
                      <a:endParaRPr lang="en-IL" b="0" dirty="0">
                        <a:cs typeface="+mj-cs"/>
                      </a:endParaRPr>
                    </a:p>
                  </a:txBody>
                  <a:tcPr/>
                </a:tc>
                <a:extLst>
                  <a:ext uri="{0D108BD9-81ED-4DB2-BD59-A6C34878D82A}">
                    <a16:rowId xmlns:a16="http://schemas.microsoft.com/office/drawing/2014/main" val="3939555483"/>
                  </a:ext>
                </a:extLst>
              </a:tr>
              <a:tr h="248582">
                <a:tc vMerge="1">
                  <a:txBody>
                    <a:bodyPr/>
                    <a:lstStyle/>
                    <a:p>
                      <a:pPr algn="r" rtl="1"/>
                      <a:endParaRPr lang="en-IL" dirty="0"/>
                    </a:p>
                  </a:txBody>
                  <a:tcPr/>
                </a:tc>
                <a:tc>
                  <a:txBody>
                    <a:bodyPr/>
                    <a:lstStyle/>
                    <a:p>
                      <a:pPr algn="r" rtl="1"/>
                      <a:r>
                        <a:rPr lang="he-IL" sz="1800" b="0" kern="1200" dirty="0">
                          <a:solidFill>
                            <a:schemeClr val="dk1"/>
                          </a:solidFill>
                          <a:effectLst/>
                          <a:latin typeface="+mn-lt"/>
                          <a:ea typeface="+mn-ea"/>
                          <a:cs typeface="+mj-cs"/>
                        </a:rPr>
                        <a:t>סידור משמרות</a:t>
                      </a:r>
                      <a:endParaRPr lang="en-IL" b="0" dirty="0">
                        <a:cs typeface="+mj-cs"/>
                      </a:endParaRPr>
                    </a:p>
                  </a:txBody>
                  <a:tcPr/>
                </a:tc>
                <a:extLst>
                  <a:ext uri="{0D108BD9-81ED-4DB2-BD59-A6C34878D82A}">
                    <a16:rowId xmlns:a16="http://schemas.microsoft.com/office/drawing/2014/main" val="87524094"/>
                  </a:ext>
                </a:extLst>
              </a:tr>
              <a:tr h="248582">
                <a:tc vMerge="1">
                  <a:txBody>
                    <a:bodyPr/>
                    <a:lstStyle/>
                    <a:p>
                      <a:endParaRPr lang="en-IL"/>
                    </a:p>
                  </a:txBody>
                  <a:tcPr/>
                </a:tc>
                <a:tc>
                  <a:txBody>
                    <a:bodyPr/>
                    <a:lstStyle/>
                    <a:p>
                      <a:pPr algn="r" rtl="1"/>
                      <a:r>
                        <a:rPr lang="he-IL" b="0" dirty="0">
                          <a:cs typeface="+mj-cs"/>
                        </a:rPr>
                        <a:t>איתור קונפליקטים ע"י התוכנה</a:t>
                      </a:r>
                      <a:endParaRPr lang="en-IL" b="0" dirty="0">
                        <a:cs typeface="+mj-cs"/>
                      </a:endParaRPr>
                    </a:p>
                  </a:txBody>
                  <a:tcPr/>
                </a:tc>
                <a:extLst>
                  <a:ext uri="{0D108BD9-81ED-4DB2-BD59-A6C34878D82A}">
                    <a16:rowId xmlns:a16="http://schemas.microsoft.com/office/drawing/2014/main" val="893608629"/>
                  </a:ext>
                </a:extLst>
              </a:tr>
              <a:tr h="497164">
                <a:tc>
                  <a:txBody>
                    <a:bodyPr/>
                    <a:lstStyle/>
                    <a:p>
                      <a:pPr algn="r" rtl="1"/>
                      <a:r>
                        <a:rPr lang="he-IL" b="0" dirty="0">
                          <a:cs typeface="+mj-cs"/>
                        </a:rPr>
                        <a:t>עדיין לא בוצע</a:t>
                      </a:r>
                      <a:endParaRPr lang="en-IL" b="0" dirty="0">
                        <a:cs typeface="+mj-cs"/>
                      </a:endParaRPr>
                    </a:p>
                  </a:txBody>
                  <a:tcPr/>
                </a:tc>
                <a:tc>
                  <a:txBody>
                    <a:bodyPr/>
                    <a:lstStyle/>
                    <a:p>
                      <a:pPr algn="r" rtl="1"/>
                      <a:r>
                        <a:rPr lang="he-IL" sz="1800" b="0" kern="1200" dirty="0">
                          <a:solidFill>
                            <a:schemeClr val="dk1"/>
                          </a:solidFill>
                          <a:effectLst/>
                          <a:latin typeface="+mn-lt"/>
                          <a:ea typeface="+mn-ea"/>
                          <a:cs typeface="+mj-cs"/>
                        </a:rPr>
                        <a:t>מחיקת עובד מרשימת העובדים</a:t>
                      </a:r>
                      <a:endParaRPr lang="en-IL" b="0" dirty="0">
                        <a:cs typeface="+mj-cs"/>
                      </a:endParaRPr>
                    </a:p>
                  </a:txBody>
                  <a:tcPr/>
                </a:tc>
                <a:extLst>
                  <a:ext uri="{0D108BD9-81ED-4DB2-BD59-A6C34878D82A}">
                    <a16:rowId xmlns:a16="http://schemas.microsoft.com/office/drawing/2014/main" val="1207182538"/>
                  </a:ext>
                </a:extLst>
              </a:tr>
              <a:tr h="738638">
                <a:tc>
                  <a:txBody>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lang="he-IL" b="0" dirty="0">
                          <a:cs typeface="+mj-cs"/>
                        </a:rPr>
                        <a:t>עדיין לא בוצע</a:t>
                      </a:r>
                      <a:endParaRPr lang="en-IL" b="0" dirty="0">
                        <a:cs typeface="+mj-cs"/>
                      </a:endParaRPr>
                    </a:p>
                    <a:p>
                      <a:pPr algn="r" rtl="1"/>
                      <a:endParaRPr lang="en-IL" b="0" dirty="0">
                        <a:cs typeface="+mj-cs"/>
                      </a:endParaRPr>
                    </a:p>
                  </a:txBody>
                  <a:tcPr/>
                </a:tc>
                <a:tc>
                  <a:txBody>
                    <a:bodyPr/>
                    <a:lstStyle/>
                    <a:p>
                      <a:pPr algn="r" rtl="1"/>
                      <a:r>
                        <a:rPr lang="he-IL" sz="1800" b="0" kern="1200" dirty="0">
                          <a:solidFill>
                            <a:schemeClr val="dk1"/>
                          </a:solidFill>
                          <a:effectLst/>
                          <a:latin typeface="+mn-lt"/>
                          <a:ea typeface="+mn-ea"/>
                          <a:cs typeface="+mj-cs"/>
                        </a:rPr>
                        <a:t>סיווג עובדים עפ"י תפקיד</a:t>
                      </a:r>
                      <a:endParaRPr lang="en-IL" b="0" dirty="0">
                        <a:cs typeface="+mj-cs"/>
                      </a:endParaRPr>
                    </a:p>
                  </a:txBody>
                  <a:tcPr/>
                </a:tc>
                <a:extLst>
                  <a:ext uri="{0D108BD9-81ED-4DB2-BD59-A6C34878D82A}">
                    <a16:rowId xmlns:a16="http://schemas.microsoft.com/office/drawing/2014/main" val="599177712"/>
                  </a:ext>
                </a:extLst>
              </a:tr>
            </a:tbl>
          </a:graphicData>
        </a:graphic>
      </p:graphicFrame>
      <p:sp>
        <p:nvSpPr>
          <p:cNvPr id="4" name="תיבת טקסט 3">
            <a:extLst>
              <a:ext uri="{FF2B5EF4-FFF2-40B4-BE49-F238E27FC236}">
                <a16:creationId xmlns:a16="http://schemas.microsoft.com/office/drawing/2014/main" id="{A2402A0A-5B70-456D-8A8A-4ED22D201D60}"/>
              </a:ext>
            </a:extLst>
          </p:cNvPr>
          <p:cNvSpPr txBox="1"/>
          <p:nvPr/>
        </p:nvSpPr>
        <p:spPr>
          <a:xfrm>
            <a:off x="6195733" y="524012"/>
            <a:ext cx="1843870" cy="584775"/>
          </a:xfrm>
          <a:prstGeom prst="rect">
            <a:avLst/>
          </a:prstGeom>
          <a:noFill/>
        </p:spPr>
        <p:txBody>
          <a:bodyPr wrap="square" rtlCol="0">
            <a:spAutoFit/>
          </a:bodyPr>
          <a:lstStyle/>
          <a:p>
            <a:pPr algn="r" rtl="1"/>
            <a:r>
              <a:rPr lang="he-IL" sz="3200" b="1" dirty="0"/>
              <a:t>פערים:</a:t>
            </a:r>
            <a:endParaRPr lang="en-IL" sz="3200" b="1" dirty="0"/>
          </a:p>
        </p:txBody>
      </p:sp>
    </p:spTree>
    <p:extLst>
      <p:ext uri="{BB962C8B-B14F-4D97-AF65-F5344CB8AC3E}">
        <p14:creationId xmlns:p14="http://schemas.microsoft.com/office/powerpoint/2010/main" val="2193289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7670EC5-1129-4C37-AD87-5B1E0729C510}"/>
              </a:ext>
            </a:extLst>
          </p:cNvPr>
          <p:cNvSpPr txBox="1">
            <a:spLocks/>
          </p:cNvSpPr>
          <p:nvPr/>
        </p:nvSpPr>
        <p:spPr>
          <a:xfrm>
            <a:off x="2956264" y="591844"/>
            <a:ext cx="5296806" cy="917359"/>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e-IL">
                <a:solidFill>
                  <a:schemeClr val="tx1"/>
                </a:solidFill>
              </a:rPr>
              <a:t>מה בהמשך?</a:t>
            </a:r>
            <a:endParaRPr lang="he-IL" dirty="0">
              <a:solidFill>
                <a:schemeClr val="tx1"/>
              </a:solidFill>
            </a:endParaRPr>
          </a:p>
        </p:txBody>
      </p:sp>
      <p:sp>
        <p:nvSpPr>
          <p:cNvPr id="3" name="כותרת 1">
            <a:extLst>
              <a:ext uri="{FF2B5EF4-FFF2-40B4-BE49-F238E27FC236}">
                <a16:creationId xmlns:a16="http://schemas.microsoft.com/office/drawing/2014/main" id="{7D2C56A8-B5BF-438A-A115-4F379D72D377}"/>
              </a:ext>
            </a:extLst>
          </p:cNvPr>
          <p:cNvSpPr txBox="1">
            <a:spLocks/>
          </p:cNvSpPr>
          <p:nvPr/>
        </p:nvSpPr>
        <p:spPr>
          <a:xfrm>
            <a:off x="767590" y="2059619"/>
            <a:ext cx="9281931" cy="387066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he-IL" sz="1800" dirty="0">
                <a:solidFill>
                  <a:schemeClr val="tx1"/>
                </a:solidFill>
              </a:rPr>
              <a:t>- שדרוג עיצוב האפליקציה: מתן חוויה נוחה ונעימה יותר למשתמש.</a:t>
            </a:r>
          </a:p>
          <a:p>
            <a:pPr algn="r"/>
            <a:endParaRPr lang="he-IL" sz="1800" dirty="0">
              <a:solidFill>
                <a:schemeClr val="tx1"/>
              </a:solidFill>
            </a:endParaRPr>
          </a:p>
          <a:p>
            <a:pPr marL="285750" indent="-285750" algn="r">
              <a:buFontTx/>
              <a:buChar char="-"/>
            </a:pPr>
            <a:r>
              <a:rPr lang="he-IL" sz="1800" dirty="0">
                <a:solidFill>
                  <a:schemeClr val="tx1"/>
                </a:solidFill>
              </a:rPr>
              <a:t>- הוספת אופציית "הגדרות" לתפריט הראשי, על מנת לאפשר למשתמש לערוך את פרטיו האישיים, מחיקה מהמערכת ועוד...</a:t>
            </a:r>
          </a:p>
          <a:p>
            <a:pPr marL="285750" indent="-285750" algn="r">
              <a:buFontTx/>
              <a:buChar char="-"/>
            </a:pPr>
            <a:endParaRPr lang="en-US" sz="1800" dirty="0">
              <a:solidFill>
                <a:schemeClr val="tx1"/>
              </a:solidFill>
            </a:endParaRPr>
          </a:p>
          <a:p>
            <a:pPr algn="r"/>
            <a:r>
              <a:rPr lang="he-IL" sz="1800" dirty="0">
                <a:solidFill>
                  <a:schemeClr val="tx1"/>
                </a:solidFill>
              </a:rPr>
              <a:t>- מחיקת עובד מבית עסק (במקרה של עזיבה/פיטורין).</a:t>
            </a:r>
          </a:p>
          <a:p>
            <a:pPr algn="r"/>
            <a:endParaRPr lang="he-IL" sz="1800" dirty="0">
              <a:solidFill>
                <a:schemeClr val="tx1"/>
              </a:solidFill>
            </a:endParaRPr>
          </a:p>
          <a:p>
            <a:pPr algn="r"/>
            <a:r>
              <a:rPr lang="he-IL" sz="1800" dirty="0">
                <a:solidFill>
                  <a:schemeClr val="tx1"/>
                </a:solidFill>
              </a:rPr>
              <a:t>- הצגת שעות העבודה החודשיות/תקופתיות שעובד עבד (ע"י המשמרות אליהן היה רשום).</a:t>
            </a:r>
          </a:p>
          <a:p>
            <a:pPr algn="r"/>
            <a:endParaRPr lang="he-IL" sz="1800" dirty="0">
              <a:solidFill>
                <a:schemeClr val="tx1"/>
              </a:solidFill>
            </a:endParaRPr>
          </a:p>
          <a:p>
            <a:pPr algn="r"/>
            <a:r>
              <a:rPr lang="he-IL" sz="1800" dirty="0">
                <a:solidFill>
                  <a:schemeClr val="tx1"/>
                </a:solidFill>
              </a:rPr>
              <a:t>- הפיכת עובד רגיל למנהל. </a:t>
            </a:r>
            <a:r>
              <a:rPr lang="en-US" sz="1800" dirty="0">
                <a:solidFill>
                  <a:schemeClr val="tx1"/>
                </a:solidFill>
              </a:rPr>
              <a:t>  </a:t>
            </a:r>
            <a:endParaRPr lang="he-IL" sz="1800" dirty="0">
              <a:solidFill>
                <a:schemeClr val="tx1"/>
              </a:solidFill>
            </a:endParaRPr>
          </a:p>
        </p:txBody>
      </p:sp>
    </p:spTree>
    <p:extLst>
      <p:ext uri="{BB962C8B-B14F-4D97-AF65-F5344CB8AC3E}">
        <p14:creationId xmlns:p14="http://schemas.microsoft.com/office/powerpoint/2010/main" val="4214466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1976F6D0-24B0-415D-BB56-B9B0E959AE53}"/>
              </a:ext>
            </a:extLst>
          </p:cNvPr>
          <p:cNvSpPr>
            <a:spLocks noGrp="1"/>
          </p:cNvSpPr>
          <p:nvPr>
            <p:ph type="ctrTitle"/>
          </p:nvPr>
        </p:nvSpPr>
        <p:spPr>
          <a:xfrm>
            <a:off x="605000" y="2257491"/>
            <a:ext cx="10224959" cy="3167975"/>
          </a:xfrm>
        </p:spPr>
        <p:txBody>
          <a:bodyPr>
            <a:normAutofit/>
          </a:bodyPr>
          <a:lstStyle/>
          <a:p>
            <a:pPr algn="r" rtl="1"/>
            <a:r>
              <a:rPr lang="he-IL" sz="2000" dirty="0">
                <a:solidFill>
                  <a:schemeClr val="tx1"/>
                </a:solidFill>
              </a:rPr>
              <a:t>- האפליקציה משרתת בעלי עסק שמעוניינים לנהל משמרות בבית העסק שלהם, בעולם הדיגיטלי של ימינו, ובכך חוסכת להם המון זמן ומאמץ.</a:t>
            </a:r>
            <a:br>
              <a:rPr lang="he-IL" sz="2000" dirty="0">
                <a:solidFill>
                  <a:schemeClr val="tx1"/>
                </a:solidFill>
              </a:rPr>
            </a:br>
            <a:br>
              <a:rPr lang="he-IL" sz="2000" dirty="0">
                <a:solidFill>
                  <a:schemeClr val="tx1"/>
                </a:solidFill>
              </a:rPr>
            </a:br>
            <a:r>
              <a:rPr lang="he-IL" sz="2000" dirty="0">
                <a:solidFill>
                  <a:schemeClr val="tx1"/>
                </a:solidFill>
              </a:rPr>
              <a:t>- עובד שנרשם ומצטרף לעסק קיים, יכול לנהל בקלות את </a:t>
            </a:r>
            <a:r>
              <a:rPr lang="he-IL" sz="2000" dirty="0" err="1">
                <a:solidFill>
                  <a:schemeClr val="tx1"/>
                </a:solidFill>
              </a:rPr>
              <a:t>הלו"ז</a:t>
            </a:r>
            <a:r>
              <a:rPr lang="he-IL" sz="2000" dirty="0">
                <a:solidFill>
                  <a:schemeClr val="tx1"/>
                </a:solidFill>
              </a:rPr>
              <a:t> השבועי שלו ע"י בחירת המשמרות הנוחות לו לעבודה, מהבית בכל זמן נתון.</a:t>
            </a:r>
            <a:br>
              <a:rPr lang="he-IL" sz="2000" dirty="0">
                <a:solidFill>
                  <a:schemeClr val="tx1"/>
                </a:solidFill>
              </a:rPr>
            </a:br>
            <a:br>
              <a:rPr lang="he-IL" sz="2000" dirty="0">
                <a:solidFill>
                  <a:schemeClr val="tx1"/>
                </a:solidFill>
              </a:rPr>
            </a:br>
            <a:r>
              <a:rPr lang="he-IL" sz="2000" dirty="0">
                <a:solidFill>
                  <a:schemeClr val="tx1"/>
                </a:solidFill>
              </a:rPr>
              <a:t>- בנוסף, האפליקציה מהווה פלטפורמה נוחה למשתמש בשמירת המידע של שעות העבודה האישיות שלו.</a:t>
            </a:r>
            <a:br>
              <a:rPr lang="he-IL" sz="2000" dirty="0">
                <a:solidFill>
                  <a:schemeClr val="tx1"/>
                </a:solidFill>
              </a:rPr>
            </a:br>
            <a:r>
              <a:rPr lang="he-IL" sz="2000" dirty="0">
                <a:solidFill>
                  <a:schemeClr val="tx1"/>
                </a:solidFill>
              </a:rPr>
              <a:t> </a:t>
            </a:r>
            <a:br>
              <a:rPr lang="he-IL" sz="2000" dirty="0">
                <a:solidFill>
                  <a:schemeClr val="tx1"/>
                </a:solidFill>
              </a:rPr>
            </a:br>
            <a:br>
              <a:rPr lang="he-IL" sz="2000" dirty="0">
                <a:solidFill>
                  <a:schemeClr val="tx1"/>
                </a:solidFill>
              </a:rPr>
            </a:br>
            <a:endParaRPr lang="en-IL" sz="2000" dirty="0">
              <a:solidFill>
                <a:schemeClr val="tx1"/>
              </a:solidFill>
            </a:endParaRPr>
          </a:p>
        </p:txBody>
      </p:sp>
      <p:sp>
        <p:nvSpPr>
          <p:cNvPr id="6" name="מלבן 5">
            <a:extLst>
              <a:ext uri="{FF2B5EF4-FFF2-40B4-BE49-F238E27FC236}">
                <a16:creationId xmlns:a16="http://schemas.microsoft.com/office/drawing/2014/main" id="{A896F4C4-427C-48F3-9FC2-BC3EE2F5830E}"/>
              </a:ext>
            </a:extLst>
          </p:cNvPr>
          <p:cNvSpPr/>
          <p:nvPr/>
        </p:nvSpPr>
        <p:spPr>
          <a:xfrm>
            <a:off x="3101009" y="748954"/>
            <a:ext cx="5232942" cy="923330"/>
          </a:xfrm>
          <a:prstGeom prst="rect">
            <a:avLst/>
          </a:prstGeom>
          <a:noFill/>
        </p:spPr>
        <p:txBody>
          <a:bodyPr wrap="squar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למי זה מתאים?</a:t>
            </a:r>
          </a:p>
        </p:txBody>
      </p:sp>
    </p:spTree>
    <p:extLst>
      <p:ext uri="{BB962C8B-B14F-4D97-AF65-F5344CB8AC3E}">
        <p14:creationId xmlns:p14="http://schemas.microsoft.com/office/powerpoint/2010/main" val="16959255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16DF4EF-F781-4D9D-BF6E-24CD9FD0EF0A}"/>
              </a:ext>
            </a:extLst>
          </p:cNvPr>
          <p:cNvSpPr>
            <a:spLocks noGrp="1"/>
          </p:cNvSpPr>
          <p:nvPr>
            <p:ph type="ctrTitle"/>
          </p:nvPr>
        </p:nvSpPr>
        <p:spPr>
          <a:xfrm>
            <a:off x="2212532" y="1925140"/>
            <a:ext cx="7766936" cy="1646302"/>
          </a:xfrm>
        </p:spPr>
        <p:txBody>
          <a:bodyPr>
            <a:normAutofit/>
          </a:bodyPr>
          <a:lstStyle/>
          <a:p>
            <a:pPr algn="l"/>
            <a:r>
              <a:rPr lang="en-US" sz="3200" b="1" dirty="0" err="1">
                <a:solidFill>
                  <a:schemeClr val="tx1"/>
                </a:solidFill>
              </a:rPr>
              <a:t>Github</a:t>
            </a:r>
            <a:r>
              <a:rPr lang="en-US" sz="3200" b="1" dirty="0">
                <a:solidFill>
                  <a:schemeClr val="tx1"/>
                </a:solidFill>
              </a:rPr>
              <a:t>:</a:t>
            </a:r>
            <a:br>
              <a:rPr lang="en-US" sz="3200" dirty="0">
                <a:solidFill>
                  <a:schemeClr val="tx1"/>
                </a:solidFill>
              </a:rPr>
            </a:br>
            <a:r>
              <a:rPr lang="en-US" sz="3200" dirty="0">
                <a:solidFill>
                  <a:schemeClr val="tx1"/>
                </a:solidFill>
                <a:hlinkClick r:id="rId3">
                  <a:extLst>
                    <a:ext uri="{A12FA001-AC4F-418D-AE19-62706E023703}">
                      <ahyp:hlinkClr xmlns:ahyp="http://schemas.microsoft.com/office/drawing/2018/hyperlinkcolor" val="tx"/>
                    </a:ext>
                  </a:extLst>
                </a:hlinkClick>
              </a:rPr>
              <a:t>https://github.com/elishadar/Worki</a:t>
            </a:r>
            <a:br>
              <a:rPr lang="en-US" sz="3200" dirty="0">
                <a:solidFill>
                  <a:schemeClr val="tx1"/>
                </a:solidFill>
              </a:rPr>
            </a:br>
            <a:endParaRPr lang="en-IL" sz="3200" dirty="0">
              <a:solidFill>
                <a:schemeClr val="tx1"/>
              </a:solidFill>
            </a:endParaRPr>
          </a:p>
        </p:txBody>
      </p:sp>
    </p:spTree>
    <p:extLst>
      <p:ext uri="{BB962C8B-B14F-4D97-AF65-F5344CB8AC3E}">
        <p14:creationId xmlns:p14="http://schemas.microsoft.com/office/powerpoint/2010/main" val="501652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16A6C43-03B4-42C9-A899-A3CCE90C7088}"/>
              </a:ext>
            </a:extLst>
          </p:cNvPr>
          <p:cNvSpPr>
            <a:spLocks noGrp="1"/>
          </p:cNvSpPr>
          <p:nvPr>
            <p:ph type="ctrTitle"/>
          </p:nvPr>
        </p:nvSpPr>
        <p:spPr>
          <a:xfrm>
            <a:off x="3844031" y="870708"/>
            <a:ext cx="3488352" cy="949214"/>
          </a:xfrm>
        </p:spPr>
        <p:txBody>
          <a:bodyPr>
            <a:noAutofit/>
          </a:bodyPr>
          <a:lstStyle/>
          <a:p>
            <a:pPr algn="r" rtl="1"/>
            <a:r>
              <a:rPr lang="he-IL" sz="4800" dirty="0">
                <a:solidFill>
                  <a:schemeClr val="tx1"/>
                </a:solidFill>
              </a:rPr>
              <a:t>מודל עסקי:</a:t>
            </a:r>
            <a:endParaRPr lang="en-IL" sz="4800" dirty="0">
              <a:solidFill>
                <a:schemeClr val="tx1"/>
              </a:solidFill>
            </a:endParaRPr>
          </a:p>
        </p:txBody>
      </p:sp>
      <p:sp>
        <p:nvSpPr>
          <p:cNvPr id="3" name="כותרת משנה 2">
            <a:extLst>
              <a:ext uri="{FF2B5EF4-FFF2-40B4-BE49-F238E27FC236}">
                <a16:creationId xmlns:a16="http://schemas.microsoft.com/office/drawing/2014/main" id="{485A6FC6-F730-41C0-9F8A-C55EE220FAF8}"/>
              </a:ext>
            </a:extLst>
          </p:cNvPr>
          <p:cNvSpPr>
            <a:spLocks noGrp="1"/>
          </p:cNvSpPr>
          <p:nvPr>
            <p:ph type="subTitle" idx="1"/>
          </p:nvPr>
        </p:nvSpPr>
        <p:spPr>
          <a:xfrm>
            <a:off x="1156728" y="2607237"/>
            <a:ext cx="9440034" cy="2166730"/>
          </a:xfrm>
        </p:spPr>
        <p:txBody>
          <a:bodyPr>
            <a:normAutofit lnSpcReduction="10000"/>
          </a:bodyPr>
          <a:lstStyle/>
          <a:p>
            <a:pPr algn="r" rtl="1"/>
            <a:r>
              <a:rPr lang="he-IL" dirty="0">
                <a:solidFill>
                  <a:schemeClr val="tx1"/>
                </a:solidFill>
              </a:rPr>
              <a:t>כרגע האפליקציה חינמית ופתוחה לשימוש של כולם.</a:t>
            </a:r>
          </a:p>
          <a:p>
            <a:pPr algn="r" rtl="1"/>
            <a:endParaRPr lang="he-IL" dirty="0">
              <a:solidFill>
                <a:schemeClr val="tx1"/>
              </a:solidFill>
            </a:endParaRPr>
          </a:p>
          <a:p>
            <a:pPr algn="r" rtl="1"/>
            <a:r>
              <a:rPr lang="he-IL" dirty="0">
                <a:solidFill>
                  <a:schemeClr val="tx1"/>
                </a:solidFill>
              </a:rPr>
              <a:t>ייתכן שבעתיד יתווספו פיצ'רים חדשים שיהיו בתשלום, מעין שירותי "</a:t>
            </a:r>
            <a:r>
              <a:rPr lang="he-IL" dirty="0" err="1">
                <a:solidFill>
                  <a:schemeClr val="tx1"/>
                </a:solidFill>
              </a:rPr>
              <a:t>פרימיום</a:t>
            </a:r>
            <a:r>
              <a:rPr lang="he-IL" dirty="0">
                <a:solidFill>
                  <a:schemeClr val="tx1"/>
                </a:solidFill>
              </a:rPr>
              <a:t>" (לא חובה להשתמש בהם).</a:t>
            </a:r>
          </a:p>
          <a:p>
            <a:pPr algn="r" rtl="1"/>
            <a:endParaRPr lang="he-IL" dirty="0">
              <a:solidFill>
                <a:schemeClr val="tx1"/>
              </a:solidFill>
            </a:endParaRPr>
          </a:p>
          <a:p>
            <a:pPr algn="r" rtl="1"/>
            <a:r>
              <a:rPr lang="he-IL" dirty="0">
                <a:solidFill>
                  <a:schemeClr val="tx1"/>
                </a:solidFill>
              </a:rPr>
              <a:t>אופציה נוספת שתיתכן היא הכנסת פרסומות לאפליקציה.</a:t>
            </a:r>
            <a:endParaRPr lang="en-IL" dirty="0">
              <a:solidFill>
                <a:schemeClr val="tx1"/>
              </a:solidFill>
            </a:endParaRPr>
          </a:p>
        </p:txBody>
      </p:sp>
    </p:spTree>
    <p:extLst>
      <p:ext uri="{BB962C8B-B14F-4D97-AF65-F5344CB8AC3E}">
        <p14:creationId xmlns:p14="http://schemas.microsoft.com/office/powerpoint/2010/main" val="4211318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89C65CE-3926-42B3-A5BD-E4035BCC1710}"/>
              </a:ext>
            </a:extLst>
          </p:cNvPr>
          <p:cNvSpPr>
            <a:spLocks noGrp="1"/>
          </p:cNvSpPr>
          <p:nvPr>
            <p:ph type="ctrTitle"/>
          </p:nvPr>
        </p:nvSpPr>
        <p:spPr>
          <a:xfrm>
            <a:off x="2689934" y="1658809"/>
            <a:ext cx="6237840" cy="1646302"/>
          </a:xfrm>
        </p:spPr>
        <p:txBody>
          <a:bodyPr>
            <a:normAutofit fontScale="90000"/>
          </a:bodyPr>
          <a:lstStyle/>
          <a:p>
            <a:r>
              <a:rPr lang="he-IL" dirty="0">
                <a:solidFill>
                  <a:schemeClr val="tx1"/>
                </a:solidFill>
              </a:rPr>
              <a:t>אפליקציות דומות בשוק:</a:t>
            </a:r>
            <a:br>
              <a:rPr lang="he-IL" dirty="0">
                <a:solidFill>
                  <a:schemeClr val="tx1"/>
                </a:solidFill>
              </a:rPr>
            </a:br>
            <a:r>
              <a:rPr lang="en-US" dirty="0" err="1">
                <a:solidFill>
                  <a:schemeClr val="tx1"/>
                </a:solidFill>
              </a:rPr>
              <a:t>Worky</a:t>
            </a:r>
            <a:r>
              <a:rPr lang="en-US" dirty="0">
                <a:solidFill>
                  <a:schemeClr val="tx1"/>
                </a:solidFill>
              </a:rPr>
              <a:t> , </a:t>
            </a:r>
            <a:r>
              <a:rPr lang="en-US" dirty="0" err="1">
                <a:solidFill>
                  <a:schemeClr val="tx1"/>
                </a:solidFill>
              </a:rPr>
              <a:t>EZShift</a:t>
            </a:r>
            <a:endParaRPr lang="en-IL" dirty="0">
              <a:solidFill>
                <a:schemeClr val="tx1"/>
              </a:solidFill>
            </a:endParaRPr>
          </a:p>
        </p:txBody>
      </p:sp>
    </p:spTree>
    <p:extLst>
      <p:ext uri="{BB962C8B-B14F-4D97-AF65-F5344CB8AC3E}">
        <p14:creationId xmlns:p14="http://schemas.microsoft.com/office/powerpoint/2010/main" val="3001384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F225B56-464F-478E-8ECC-BA30C6BDAECE}"/>
              </a:ext>
            </a:extLst>
          </p:cNvPr>
          <p:cNvSpPr txBox="1">
            <a:spLocks/>
          </p:cNvSpPr>
          <p:nvPr/>
        </p:nvSpPr>
        <p:spPr>
          <a:xfrm>
            <a:off x="1018746" y="2130355"/>
            <a:ext cx="8240332" cy="226409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e-IL" sz="5400" b="1" dirty="0">
                <a:solidFill>
                  <a:schemeClr val="tx1"/>
                </a:solidFill>
                <a:latin typeface="Times New Roman" panose="02020603050405020304" pitchFamily="18" charset="0"/>
              </a:rPr>
              <a:t>איך זה נראה בפועל?</a:t>
            </a:r>
            <a:endParaRPr lang="en-IL" sz="5400" b="1"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581001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10B2EB6-3A59-4E3A-A6AA-5F896CE04CE2}"/>
              </a:ext>
            </a:extLst>
          </p:cNvPr>
          <p:cNvSpPr>
            <a:spLocks noGrp="1"/>
          </p:cNvSpPr>
          <p:nvPr>
            <p:ph type="ctrTitle"/>
          </p:nvPr>
        </p:nvSpPr>
        <p:spPr>
          <a:xfrm>
            <a:off x="6241773" y="1050737"/>
            <a:ext cx="3454015" cy="1067177"/>
          </a:xfrm>
        </p:spPr>
        <p:txBody>
          <a:bodyPr>
            <a:normAutofit/>
          </a:bodyPr>
          <a:lstStyle/>
          <a:p>
            <a:r>
              <a:rPr lang="en-US" dirty="0">
                <a:solidFill>
                  <a:schemeClr val="tx1"/>
                </a:solidFill>
              </a:rPr>
              <a:t>Main page</a:t>
            </a:r>
            <a:endParaRPr lang="en-IL" dirty="0">
              <a:solidFill>
                <a:schemeClr val="tx1"/>
              </a:solidFill>
            </a:endParaRPr>
          </a:p>
        </p:txBody>
      </p:sp>
      <p:sp>
        <p:nvSpPr>
          <p:cNvPr id="3" name="כותרת משנה 2">
            <a:extLst>
              <a:ext uri="{FF2B5EF4-FFF2-40B4-BE49-F238E27FC236}">
                <a16:creationId xmlns:a16="http://schemas.microsoft.com/office/drawing/2014/main" id="{26754C37-EF81-461F-9000-D1F2591FCF83}"/>
              </a:ext>
            </a:extLst>
          </p:cNvPr>
          <p:cNvSpPr>
            <a:spLocks noGrp="1"/>
          </p:cNvSpPr>
          <p:nvPr>
            <p:ph type="subTitle" idx="1"/>
          </p:nvPr>
        </p:nvSpPr>
        <p:spPr>
          <a:xfrm>
            <a:off x="6241772" y="2326130"/>
            <a:ext cx="3573285" cy="1291713"/>
          </a:xfrm>
        </p:spPr>
        <p:txBody>
          <a:bodyPr>
            <a:noAutofit/>
          </a:bodyPr>
          <a:lstStyle/>
          <a:p>
            <a:r>
              <a:rPr lang="he-IL" sz="1900" dirty="0">
                <a:solidFill>
                  <a:schemeClr val="tx1"/>
                </a:solidFill>
                <a:latin typeface="Times New Roman" panose="02020603050405020304" pitchFamily="18" charset="0"/>
                <a:cs typeface="Times New Roman" panose="02020603050405020304" pitchFamily="18" charset="0"/>
              </a:rPr>
              <a:t>ניתן להירשם כעובד חדש או כמנהל חדש,</a:t>
            </a:r>
          </a:p>
          <a:p>
            <a:r>
              <a:rPr lang="he-IL" sz="1900" dirty="0">
                <a:solidFill>
                  <a:schemeClr val="tx1"/>
                </a:solidFill>
                <a:latin typeface="Times New Roman" panose="02020603050405020304" pitchFamily="18" charset="0"/>
                <a:cs typeface="Times New Roman" panose="02020603050405020304" pitchFamily="18" charset="0"/>
              </a:rPr>
              <a:t>או להתחבר במידה ונרשמנו כבר.</a:t>
            </a:r>
            <a:endParaRPr lang="en-IL" sz="1900" dirty="0">
              <a:solidFill>
                <a:schemeClr val="tx1"/>
              </a:solidFill>
              <a:latin typeface="Times New Roman" panose="02020603050405020304" pitchFamily="18" charset="0"/>
              <a:cs typeface="Times New Roman" panose="02020603050405020304" pitchFamily="18" charset="0"/>
            </a:endParaRPr>
          </a:p>
        </p:txBody>
      </p:sp>
      <p:pic>
        <p:nvPicPr>
          <p:cNvPr id="5" name="תמונה 4" descr="תמונה שמכילה מחשב&#10;&#10;התיאור נוצר באופן אוטומטי">
            <a:extLst>
              <a:ext uri="{FF2B5EF4-FFF2-40B4-BE49-F238E27FC236}">
                <a16:creationId xmlns:a16="http://schemas.microsoft.com/office/drawing/2014/main" id="{AFDB4C0C-8287-4055-B13A-770D159D77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875" y="661182"/>
            <a:ext cx="3343541" cy="5944072"/>
          </a:xfrm>
          <a:prstGeom prst="rect">
            <a:avLst/>
          </a:prstGeom>
        </p:spPr>
      </p:pic>
    </p:spTree>
    <p:extLst>
      <p:ext uri="{BB962C8B-B14F-4D97-AF65-F5344CB8AC3E}">
        <p14:creationId xmlns:p14="http://schemas.microsoft.com/office/powerpoint/2010/main" val="3516465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10B2EB6-3A59-4E3A-A6AA-5F896CE04CE2}"/>
              </a:ext>
            </a:extLst>
          </p:cNvPr>
          <p:cNvSpPr>
            <a:spLocks noGrp="1"/>
          </p:cNvSpPr>
          <p:nvPr>
            <p:ph type="ctrTitle"/>
          </p:nvPr>
        </p:nvSpPr>
        <p:spPr>
          <a:xfrm>
            <a:off x="3915052" y="208432"/>
            <a:ext cx="4039385" cy="961159"/>
          </a:xfrm>
        </p:spPr>
        <p:txBody>
          <a:bodyPr>
            <a:normAutofit/>
          </a:bodyPr>
          <a:lstStyle/>
          <a:p>
            <a:r>
              <a:rPr lang="en-US" dirty="0">
                <a:solidFill>
                  <a:schemeClr val="tx1"/>
                </a:solidFill>
              </a:rPr>
              <a:t>Registration</a:t>
            </a:r>
            <a:endParaRPr lang="en-IL" dirty="0">
              <a:solidFill>
                <a:schemeClr val="tx1"/>
              </a:solidFill>
            </a:endParaRPr>
          </a:p>
        </p:txBody>
      </p:sp>
      <p:sp>
        <p:nvSpPr>
          <p:cNvPr id="3" name="כותרת משנה 2">
            <a:extLst>
              <a:ext uri="{FF2B5EF4-FFF2-40B4-BE49-F238E27FC236}">
                <a16:creationId xmlns:a16="http://schemas.microsoft.com/office/drawing/2014/main" id="{26754C37-EF81-461F-9000-D1F2591FCF83}"/>
              </a:ext>
            </a:extLst>
          </p:cNvPr>
          <p:cNvSpPr>
            <a:spLocks noGrp="1"/>
          </p:cNvSpPr>
          <p:nvPr>
            <p:ph type="subTitle" idx="1"/>
          </p:nvPr>
        </p:nvSpPr>
        <p:spPr>
          <a:xfrm>
            <a:off x="2676153" y="1467699"/>
            <a:ext cx="1553594" cy="449878"/>
          </a:xfrm>
        </p:spPr>
        <p:txBody>
          <a:bodyPr>
            <a:normAutofit/>
          </a:bodyPr>
          <a:lstStyle/>
          <a:p>
            <a:r>
              <a:rPr lang="he-IL" sz="2200" b="1" dirty="0">
                <a:solidFill>
                  <a:schemeClr val="tx1"/>
                </a:solidFill>
                <a:latin typeface="Times New Roman" panose="02020603050405020304" pitchFamily="18" charset="0"/>
                <a:cs typeface="+mj-cs"/>
              </a:rPr>
              <a:t>בתור מנהל:</a:t>
            </a:r>
            <a:endParaRPr lang="en-IL" sz="2200" b="1" dirty="0">
              <a:solidFill>
                <a:schemeClr val="tx1"/>
              </a:solidFill>
              <a:latin typeface="Times New Roman" panose="02020603050405020304" pitchFamily="18" charset="0"/>
              <a:cs typeface="+mj-cs"/>
            </a:endParaRPr>
          </a:p>
        </p:txBody>
      </p:sp>
      <p:pic>
        <p:nvPicPr>
          <p:cNvPr id="6" name="תמונה 5" descr="תמונה שמכילה צג, טלפון, מחשב&#10;&#10;התיאור נוצר באופן אוטומטי">
            <a:extLst>
              <a:ext uri="{FF2B5EF4-FFF2-40B4-BE49-F238E27FC236}">
                <a16:creationId xmlns:a16="http://schemas.microsoft.com/office/drawing/2014/main" id="{863CCC98-558F-4D7C-B9B2-43146F628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77" y="2335937"/>
            <a:ext cx="2732537" cy="4407763"/>
          </a:xfrm>
          <a:prstGeom prst="rect">
            <a:avLst/>
          </a:prstGeom>
        </p:spPr>
      </p:pic>
      <p:pic>
        <p:nvPicPr>
          <p:cNvPr id="8" name="תמונה 7" descr="תמונה שמכילה מחשב&#10;&#10;התיאור נוצר באופן אוטומטי">
            <a:extLst>
              <a:ext uri="{FF2B5EF4-FFF2-40B4-BE49-F238E27FC236}">
                <a16:creationId xmlns:a16="http://schemas.microsoft.com/office/drawing/2014/main" id="{1DD01D88-FDCC-4402-BE72-B2AC7EC75B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0348" y="2335936"/>
            <a:ext cx="2732537" cy="4407764"/>
          </a:xfrm>
          <a:prstGeom prst="rect">
            <a:avLst/>
          </a:prstGeom>
        </p:spPr>
      </p:pic>
      <p:sp>
        <p:nvSpPr>
          <p:cNvPr id="9" name="כותרת משנה 2">
            <a:extLst>
              <a:ext uri="{FF2B5EF4-FFF2-40B4-BE49-F238E27FC236}">
                <a16:creationId xmlns:a16="http://schemas.microsoft.com/office/drawing/2014/main" id="{BCB59F22-A497-4B2E-8A72-728A1A04752E}"/>
              </a:ext>
            </a:extLst>
          </p:cNvPr>
          <p:cNvSpPr txBox="1">
            <a:spLocks/>
          </p:cNvSpPr>
          <p:nvPr/>
        </p:nvSpPr>
        <p:spPr>
          <a:xfrm>
            <a:off x="8038728" y="1467699"/>
            <a:ext cx="1553594" cy="449878"/>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he-IL" sz="2200" b="1" dirty="0">
                <a:solidFill>
                  <a:schemeClr val="tx1"/>
                </a:solidFill>
                <a:latin typeface="Times New Roman" panose="02020603050405020304" pitchFamily="18" charset="0"/>
                <a:cs typeface="+mj-cs"/>
              </a:rPr>
              <a:t>בתור עובד:</a:t>
            </a:r>
            <a:endParaRPr lang="en-IL" sz="2200" b="1" dirty="0">
              <a:solidFill>
                <a:schemeClr val="tx1"/>
              </a:solidFill>
              <a:latin typeface="Times New Roman" panose="02020603050405020304" pitchFamily="18" charset="0"/>
              <a:cs typeface="+mj-cs"/>
            </a:endParaRPr>
          </a:p>
        </p:txBody>
      </p:sp>
      <p:pic>
        <p:nvPicPr>
          <p:cNvPr id="11" name="תמונה 10" descr="תמונה שמכילה מחשב&#10;&#10;התיאור נוצר באופן אוטומטי">
            <a:extLst>
              <a:ext uri="{FF2B5EF4-FFF2-40B4-BE49-F238E27FC236}">
                <a16:creationId xmlns:a16="http://schemas.microsoft.com/office/drawing/2014/main" id="{AEB9CEC4-24E4-47CA-B233-F9966AFC24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1613" y="2335936"/>
            <a:ext cx="2732537" cy="4407764"/>
          </a:xfrm>
          <a:prstGeom prst="rect">
            <a:avLst/>
          </a:prstGeom>
        </p:spPr>
      </p:pic>
    </p:spTree>
    <p:extLst>
      <p:ext uri="{BB962C8B-B14F-4D97-AF65-F5344CB8AC3E}">
        <p14:creationId xmlns:p14="http://schemas.microsoft.com/office/powerpoint/2010/main" val="2139521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10B2EB6-3A59-4E3A-A6AA-5F896CE04CE2}"/>
              </a:ext>
            </a:extLst>
          </p:cNvPr>
          <p:cNvSpPr>
            <a:spLocks noGrp="1"/>
          </p:cNvSpPr>
          <p:nvPr>
            <p:ph type="ctrTitle"/>
          </p:nvPr>
        </p:nvSpPr>
        <p:spPr>
          <a:xfrm>
            <a:off x="4800599" y="623167"/>
            <a:ext cx="2109489" cy="961159"/>
          </a:xfrm>
        </p:spPr>
        <p:txBody>
          <a:bodyPr>
            <a:normAutofit/>
          </a:bodyPr>
          <a:lstStyle/>
          <a:p>
            <a:r>
              <a:rPr lang="en-US" dirty="0">
                <a:solidFill>
                  <a:schemeClr val="tx1"/>
                </a:solidFill>
              </a:rPr>
              <a:t>Login</a:t>
            </a:r>
            <a:endParaRPr lang="en-IL" dirty="0">
              <a:solidFill>
                <a:schemeClr val="tx1"/>
              </a:solidFill>
            </a:endParaRPr>
          </a:p>
        </p:txBody>
      </p:sp>
      <p:sp>
        <p:nvSpPr>
          <p:cNvPr id="3" name="כותרת משנה 2">
            <a:extLst>
              <a:ext uri="{FF2B5EF4-FFF2-40B4-BE49-F238E27FC236}">
                <a16:creationId xmlns:a16="http://schemas.microsoft.com/office/drawing/2014/main" id="{26754C37-EF81-461F-9000-D1F2591FCF83}"/>
              </a:ext>
            </a:extLst>
          </p:cNvPr>
          <p:cNvSpPr>
            <a:spLocks noGrp="1"/>
          </p:cNvSpPr>
          <p:nvPr>
            <p:ph type="subTitle" idx="1"/>
          </p:nvPr>
        </p:nvSpPr>
        <p:spPr>
          <a:xfrm>
            <a:off x="4950069" y="2224076"/>
            <a:ext cx="4485646" cy="1675335"/>
          </a:xfrm>
        </p:spPr>
        <p:txBody>
          <a:bodyPr>
            <a:normAutofit/>
          </a:bodyPr>
          <a:lstStyle/>
          <a:p>
            <a:r>
              <a:rPr lang="he-IL" dirty="0">
                <a:solidFill>
                  <a:schemeClr val="tx1"/>
                </a:solidFill>
                <a:latin typeface="Times New Roman" panose="02020603050405020304" pitchFamily="18" charset="0"/>
                <a:cs typeface="+mj-cs"/>
              </a:rPr>
              <a:t>עמוד ההתחברות לאפליקציה, </a:t>
            </a:r>
            <a:r>
              <a:rPr lang="he-IL" dirty="0" err="1">
                <a:solidFill>
                  <a:schemeClr val="tx1"/>
                </a:solidFill>
                <a:latin typeface="Times New Roman" panose="02020603050405020304" pitchFamily="18" charset="0"/>
                <a:cs typeface="+mj-cs"/>
              </a:rPr>
              <a:t>האותנטיקציה</a:t>
            </a:r>
            <a:r>
              <a:rPr lang="he-IL" dirty="0">
                <a:solidFill>
                  <a:schemeClr val="tx1"/>
                </a:solidFill>
                <a:latin typeface="Times New Roman" panose="02020603050405020304" pitchFamily="18" charset="0"/>
                <a:cs typeface="+mj-cs"/>
              </a:rPr>
              <a:t> תתבצע מול </a:t>
            </a:r>
            <a:r>
              <a:rPr lang="he-IL" dirty="0" err="1">
                <a:solidFill>
                  <a:schemeClr val="tx1"/>
                </a:solidFill>
                <a:latin typeface="Times New Roman" panose="02020603050405020304" pitchFamily="18" charset="0"/>
                <a:cs typeface="+mj-cs"/>
              </a:rPr>
              <a:t>פיירבייס</a:t>
            </a:r>
            <a:r>
              <a:rPr lang="he-IL" dirty="0">
                <a:solidFill>
                  <a:schemeClr val="tx1"/>
                </a:solidFill>
                <a:latin typeface="Times New Roman" panose="02020603050405020304" pitchFamily="18" charset="0"/>
                <a:cs typeface="+mj-cs"/>
              </a:rPr>
              <a:t>.</a:t>
            </a:r>
          </a:p>
          <a:p>
            <a:r>
              <a:rPr lang="he-IL" dirty="0">
                <a:solidFill>
                  <a:schemeClr val="tx1"/>
                </a:solidFill>
                <a:latin typeface="Times New Roman" panose="02020603050405020304" pitchFamily="18" charset="0"/>
                <a:cs typeface="+mj-cs"/>
              </a:rPr>
              <a:t>במידה ומשתמש שלא קיים במערכת ניסה להתחבר תופיע הודעת שגיאה.</a:t>
            </a:r>
            <a:endParaRPr lang="en-IL" dirty="0">
              <a:solidFill>
                <a:schemeClr val="tx1"/>
              </a:solidFill>
              <a:latin typeface="Times New Roman" panose="02020603050405020304" pitchFamily="18" charset="0"/>
              <a:cs typeface="+mj-cs"/>
            </a:endParaRPr>
          </a:p>
        </p:txBody>
      </p:sp>
      <p:pic>
        <p:nvPicPr>
          <p:cNvPr id="4" name="תמונה 3">
            <a:extLst>
              <a:ext uri="{FF2B5EF4-FFF2-40B4-BE49-F238E27FC236}">
                <a16:creationId xmlns:a16="http://schemas.microsoft.com/office/drawing/2014/main" id="{EA510991-9195-4189-A100-E8A5BB9791A7}"/>
              </a:ext>
            </a:extLst>
          </p:cNvPr>
          <p:cNvPicPr>
            <a:picLocks noChangeAspect="1"/>
          </p:cNvPicPr>
          <p:nvPr/>
        </p:nvPicPr>
        <p:blipFill>
          <a:blip r:embed="rId3"/>
          <a:stretch>
            <a:fillRect/>
          </a:stretch>
        </p:blipFill>
        <p:spPr>
          <a:xfrm>
            <a:off x="2032986" y="2019890"/>
            <a:ext cx="2585859" cy="4423860"/>
          </a:xfrm>
          <a:prstGeom prst="rect">
            <a:avLst/>
          </a:prstGeom>
        </p:spPr>
      </p:pic>
    </p:spTree>
    <p:extLst>
      <p:ext uri="{BB962C8B-B14F-4D97-AF65-F5344CB8AC3E}">
        <p14:creationId xmlns:p14="http://schemas.microsoft.com/office/powerpoint/2010/main" val="873634174"/>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פיאה">
  <a:themeElements>
    <a:clrScheme name="פיאה">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פיאה">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פיאה">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TM02900720[[fn=אינטגרל]]</Template>
  <TotalTime>1086</TotalTime>
  <Words>644</Words>
  <Application>Microsoft Office PowerPoint</Application>
  <PresentationFormat>Widescreen</PresentationFormat>
  <Paragraphs>87</Paragraphs>
  <Slides>30</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30</vt:i4>
      </vt:variant>
    </vt:vector>
  </HeadingPairs>
  <TitlesOfParts>
    <vt:vector size="39" baseType="lpstr">
      <vt:lpstr>Arial</vt:lpstr>
      <vt:lpstr>Calibri</vt:lpstr>
      <vt:lpstr>Calibri Light</vt:lpstr>
      <vt:lpstr>Times New Roman</vt:lpstr>
      <vt:lpstr>Trebuchet MS</vt:lpstr>
      <vt:lpstr>Wingdings 2</vt:lpstr>
      <vt:lpstr>Wingdings 3</vt:lpstr>
      <vt:lpstr>HDOfficeLightV0</vt:lpstr>
      <vt:lpstr>פיאה</vt:lpstr>
      <vt:lpstr>Worki</vt:lpstr>
      <vt:lpstr>תכולת הפרויקט:</vt:lpstr>
      <vt:lpstr>- האפליקציה משרתת בעלי עסק שמעוניינים לנהל משמרות בבית העסק שלהם, בעולם הדיגיטלי של ימינו, ובכך חוסכת להם המון זמן ומאמץ.  - עובד שנרשם ומצטרף לעסק קיים, יכול לנהל בקלות את הלו"ז השבועי שלו ע"י בחירת המשמרות הנוחות לו לעבודה, מהבית בכל זמן נתון.  - בנוסף, האפליקציה מהווה פלטפורמה נוחה למשתמש בשמירת המידע של שעות העבודה האישיות שלו.    </vt:lpstr>
      <vt:lpstr>מודל עסקי:</vt:lpstr>
      <vt:lpstr>אפליקציות דומות בשוק: Worky , EZShift</vt:lpstr>
      <vt:lpstr>PowerPoint Presentation</vt:lpstr>
      <vt:lpstr>Main page</vt:lpstr>
      <vt:lpstr>Registration</vt:lpstr>
      <vt:lpstr>Login</vt:lpstr>
      <vt:lpstr>שעון משמרות:</vt:lpstr>
      <vt:lpstr>תפריט:</vt:lpstr>
      <vt:lpstr>הוספת עובד חדש לחברה:</vt:lpstr>
      <vt:lpstr>PowerPoint Presentation</vt:lpstr>
      <vt:lpstr>PowerPoint Presentation</vt:lpstr>
      <vt:lpstr>PowerPoint Presentation</vt:lpstr>
      <vt:lpstr>PowerPoint Presentation</vt:lpstr>
      <vt:lpstr>Unified Modeling Language Diagrams:</vt:lpstr>
      <vt:lpstr>Entity Relationship Diagram </vt:lpstr>
      <vt:lpstr>Activity Diagram</vt:lpstr>
      <vt:lpstr>Use-case diagram </vt:lpstr>
      <vt:lpstr>Sequence diagram </vt:lpstr>
      <vt:lpstr>Class Diagram</vt:lpstr>
      <vt:lpstr>Object Diagram</vt:lpstr>
      <vt:lpstr>PowerPoint Presentation</vt:lpstr>
      <vt:lpstr>PowerPoint Presentation</vt:lpstr>
      <vt:lpstr>PowerPoint Presentation</vt:lpstr>
      <vt:lpstr>PowerPoint Presentation</vt:lpstr>
      <vt:lpstr>PowerPoint Presentation</vt:lpstr>
      <vt:lpstr>PowerPoint Presentation</vt:lpstr>
      <vt:lpstr>Github: https://github.com/elishadar/Worki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 project</dc:title>
  <dc:creator>דולב הינדי</dc:creator>
  <cp:lastModifiedBy>Elisha Azaria</cp:lastModifiedBy>
  <cp:revision>72</cp:revision>
  <dcterms:created xsi:type="dcterms:W3CDTF">2020-01-11T17:18:09Z</dcterms:created>
  <dcterms:modified xsi:type="dcterms:W3CDTF">2020-01-23T09:21:53Z</dcterms:modified>
</cp:coreProperties>
</file>